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77" r:id="rId6"/>
    <p:sldId id="278" r:id="rId7"/>
    <p:sldId id="279" r:id="rId8"/>
    <p:sldId id="306" r:id="rId9"/>
    <p:sldId id="293" r:id="rId10"/>
    <p:sldId id="315" r:id="rId11"/>
    <p:sldId id="261" r:id="rId12"/>
    <p:sldId id="308" r:id="rId13"/>
    <p:sldId id="309" r:id="rId14"/>
    <p:sldId id="310" r:id="rId15"/>
    <p:sldId id="311" r:id="rId16"/>
    <p:sldId id="312" r:id="rId17"/>
    <p:sldId id="314" r:id="rId18"/>
    <p:sldId id="263" r:id="rId19"/>
    <p:sldId id="318" r:id="rId20"/>
    <p:sldId id="322" r:id="rId21"/>
    <p:sldId id="320" r:id="rId22"/>
    <p:sldId id="323" r:id="rId23"/>
    <p:sldId id="316" r:id="rId24"/>
    <p:sldId id="264" r:id="rId25"/>
  </p:sldIdLst>
  <p:sldSz cx="9144000" cy="6858000" type="screen4x3"/>
  <p:notesSz cx="6858000" cy="9144000"/>
  <p:defaultTextStyle>
    <a:defPPr>
      <a:defRPr lang="es-ES_trad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E1716"/>
    <a:srgbClr val="0A253E"/>
    <a:srgbClr val="D9D8D4"/>
    <a:srgbClr val="C6C3BE"/>
    <a:srgbClr val="AEA9A3"/>
    <a:srgbClr val="665C52"/>
    <a:srgbClr val="DCD0C4"/>
    <a:srgbClr val="CBB6A3"/>
    <a:srgbClr val="B4967C"/>
    <a:srgbClr val="7139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Estilo claro 3 - Acento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93D81CF-94F2-401A-BA57-92F5A7B2D0C5}" styleName="Estilo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Estilo temático 2 - Énfasis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DBED569-4797-4DF1-A0F4-6AAB3CD982D8}" styleName="Estilo claro 3 - Acento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Estilo claro 3 - Acento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DA37D80-6434-44D0-A028-1B22A696006F}" styleName="Estilo claro 3 - Acento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0" autoAdjust="0"/>
    <p:restoredTop sz="87971" autoAdjust="0"/>
  </p:normalViewPr>
  <p:slideViewPr>
    <p:cSldViewPr snapToGrid="0" snapToObjects="1" showGuides="1">
      <p:cViewPr varScale="1">
        <p:scale>
          <a:sx n="62" d="100"/>
          <a:sy n="62" d="100"/>
        </p:scale>
        <p:origin x="1512" y="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33F199D-F4E3-41A8-BD8D-50838D2016B4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s-CL"/>
        </a:p>
      </dgm:t>
    </dgm:pt>
    <dgm:pt modelId="{A7A30F1F-F086-4985-828B-9EF49056D517}">
      <dgm:prSet phldrT="[Texto]" custT="1"/>
      <dgm:spPr/>
      <dgm:t>
        <a:bodyPr/>
        <a:lstStyle/>
        <a:p>
          <a:r>
            <a:rPr lang="es-ES_tradnl" sz="1600" b="1" baseline="0" dirty="0" smtClean="0"/>
            <a:t>1. Transición de estados:</a:t>
          </a:r>
          <a:endParaRPr lang="es-CL" sz="1600" b="1" dirty="0"/>
        </a:p>
      </dgm:t>
    </dgm:pt>
    <dgm:pt modelId="{9E650D9D-9895-48AD-A60A-5A826FFD2174}" type="parTrans" cxnId="{60163724-6FB5-4F0A-BEED-1F38F63A160B}">
      <dgm:prSet/>
      <dgm:spPr/>
      <dgm:t>
        <a:bodyPr/>
        <a:lstStyle/>
        <a:p>
          <a:endParaRPr lang="es-CL" sz="1600" b="1"/>
        </a:p>
      </dgm:t>
    </dgm:pt>
    <dgm:pt modelId="{10E37BBD-3126-48F8-B5F6-D3F6B62475DC}" type="sibTrans" cxnId="{60163724-6FB5-4F0A-BEED-1F38F63A160B}">
      <dgm:prSet/>
      <dgm:spPr/>
      <dgm:t>
        <a:bodyPr/>
        <a:lstStyle/>
        <a:p>
          <a:endParaRPr lang="es-CL" sz="1600" b="1"/>
        </a:p>
      </dgm:t>
    </dgm:pt>
    <dgm:pt modelId="{31F063D8-6E17-47A1-83FB-A8B9298BB9A0}">
      <dgm:prSet custT="1"/>
      <dgm:spPr/>
      <dgm:t>
        <a:bodyPr/>
        <a:lstStyle/>
        <a:p>
          <a:r>
            <a:rPr lang="es-ES_tradnl" sz="1600" b="1" dirty="0" smtClean="0"/>
            <a:t>2. Tablas de decisión:</a:t>
          </a:r>
        </a:p>
      </dgm:t>
    </dgm:pt>
    <dgm:pt modelId="{7EC780BF-7AA9-4D79-9B72-36C71BF15B7E}" type="parTrans" cxnId="{774D5005-785D-4B3F-A091-22EB07E1F4E7}">
      <dgm:prSet/>
      <dgm:spPr/>
      <dgm:t>
        <a:bodyPr/>
        <a:lstStyle/>
        <a:p>
          <a:endParaRPr lang="es-CL" sz="1600" b="1"/>
        </a:p>
      </dgm:t>
    </dgm:pt>
    <dgm:pt modelId="{92CFB806-0542-4D98-B43C-56BDC76A6C14}" type="sibTrans" cxnId="{774D5005-785D-4B3F-A091-22EB07E1F4E7}">
      <dgm:prSet/>
      <dgm:spPr/>
      <dgm:t>
        <a:bodyPr/>
        <a:lstStyle/>
        <a:p>
          <a:endParaRPr lang="es-CL" sz="1600" b="1"/>
        </a:p>
      </dgm:t>
    </dgm:pt>
    <dgm:pt modelId="{B894C52B-F764-464E-9B77-5B7A7BB0450E}">
      <dgm:prSet custT="1"/>
      <dgm:spPr/>
      <dgm:t>
        <a:bodyPr/>
        <a:lstStyle/>
        <a:p>
          <a:r>
            <a:rPr lang="es-ES_tradnl" sz="1600" b="1" dirty="0" smtClean="0"/>
            <a:t>3. Aleatorio:</a:t>
          </a:r>
        </a:p>
      </dgm:t>
    </dgm:pt>
    <dgm:pt modelId="{59EAB3FD-3339-4A9F-BAF3-4442CA929A00}" type="parTrans" cxnId="{97E43DE0-6B1D-4D95-BA5D-AC6BC9950DA5}">
      <dgm:prSet/>
      <dgm:spPr/>
      <dgm:t>
        <a:bodyPr/>
        <a:lstStyle/>
        <a:p>
          <a:endParaRPr lang="es-CL" sz="1600" b="1"/>
        </a:p>
      </dgm:t>
    </dgm:pt>
    <dgm:pt modelId="{46E2CDD5-61F7-47CA-9F13-DAFD2D8565BD}" type="sibTrans" cxnId="{97E43DE0-6B1D-4D95-BA5D-AC6BC9950DA5}">
      <dgm:prSet/>
      <dgm:spPr/>
      <dgm:t>
        <a:bodyPr/>
        <a:lstStyle/>
        <a:p>
          <a:endParaRPr lang="es-CL" sz="1600" b="1"/>
        </a:p>
      </dgm:t>
    </dgm:pt>
    <dgm:pt modelId="{56704776-F7FB-4647-A191-746E20906F02}">
      <dgm:prSet custT="1"/>
      <dgm:spPr/>
      <dgm:t>
        <a:bodyPr/>
        <a:lstStyle/>
        <a:p>
          <a:r>
            <a:rPr lang="es-ES_tradnl" sz="1600" b="1" dirty="0" smtClean="0"/>
            <a:t>4. Combinacional:</a:t>
          </a:r>
        </a:p>
      </dgm:t>
    </dgm:pt>
    <dgm:pt modelId="{F8D5DF77-17D5-4565-ACA2-02C1FE01EE66}" type="parTrans" cxnId="{C03A5CC8-D765-42DC-A25A-AFF147508CCA}">
      <dgm:prSet/>
      <dgm:spPr/>
      <dgm:t>
        <a:bodyPr/>
        <a:lstStyle/>
        <a:p>
          <a:endParaRPr lang="es-CL" sz="1600" b="1"/>
        </a:p>
      </dgm:t>
    </dgm:pt>
    <dgm:pt modelId="{4BDC590A-3DB9-4B76-8B25-FC2DF67BD1A6}" type="sibTrans" cxnId="{C03A5CC8-D765-42DC-A25A-AFF147508CCA}">
      <dgm:prSet/>
      <dgm:spPr/>
      <dgm:t>
        <a:bodyPr/>
        <a:lstStyle/>
        <a:p>
          <a:endParaRPr lang="es-CL" sz="1600" b="1"/>
        </a:p>
      </dgm:t>
    </dgm:pt>
    <dgm:pt modelId="{B17FC26E-B1A2-4DB8-9679-9592C6A9374A}">
      <dgm:prSet custT="1"/>
      <dgm:spPr/>
      <dgm:t>
        <a:bodyPr/>
        <a:lstStyle/>
        <a:p>
          <a:r>
            <a:rPr lang="es-ES_tradnl" sz="1600" b="1" dirty="0" smtClean="0"/>
            <a:t>5.</a:t>
          </a:r>
          <a:r>
            <a:rPr lang="es-ES_tradnl" sz="1600" b="1" baseline="0" dirty="0" smtClean="0"/>
            <a:t> </a:t>
          </a:r>
          <a:r>
            <a:rPr lang="es-ES_tradnl" sz="1600" b="1" dirty="0" smtClean="0"/>
            <a:t>Comportamiento: </a:t>
          </a:r>
        </a:p>
      </dgm:t>
    </dgm:pt>
    <dgm:pt modelId="{F5F40A32-7395-4542-A08A-55C5E022C339}" type="parTrans" cxnId="{FA3B6B97-14B7-4729-BF60-10629D3BAFB6}">
      <dgm:prSet/>
      <dgm:spPr/>
      <dgm:t>
        <a:bodyPr/>
        <a:lstStyle/>
        <a:p>
          <a:endParaRPr lang="es-CL" sz="1600" b="1"/>
        </a:p>
      </dgm:t>
    </dgm:pt>
    <dgm:pt modelId="{B2C17F2F-37CD-4DAC-A207-E9DFD777E16B}" type="sibTrans" cxnId="{FA3B6B97-14B7-4729-BF60-10629D3BAFB6}">
      <dgm:prSet/>
      <dgm:spPr/>
      <dgm:t>
        <a:bodyPr/>
        <a:lstStyle/>
        <a:p>
          <a:endParaRPr lang="es-CL" sz="1600" b="1"/>
        </a:p>
      </dgm:t>
    </dgm:pt>
    <dgm:pt modelId="{F4F116DB-A56E-479D-9B85-EB7B5273E8C5}">
      <dgm:prSet custT="1"/>
      <dgm:spPr/>
      <dgm:t>
        <a:bodyPr/>
        <a:lstStyle/>
        <a:p>
          <a:r>
            <a:rPr lang="es-ES_tradnl" sz="1600" b="0" dirty="0" smtClean="0"/>
            <a:t>Limite: hace énfasis en probar los limites de una participación de datos semejantes(datos mínimos y máximos).</a:t>
          </a:r>
        </a:p>
      </dgm:t>
    </dgm:pt>
    <dgm:pt modelId="{7A62D157-AA3B-4939-8DE5-9C95452EF4AF}" type="parTrans" cxnId="{32A85B68-28B4-4197-9E3A-048906B51AAF}">
      <dgm:prSet/>
      <dgm:spPr/>
      <dgm:t>
        <a:bodyPr/>
        <a:lstStyle/>
        <a:p>
          <a:endParaRPr lang="es-CL" sz="1600" b="1"/>
        </a:p>
      </dgm:t>
    </dgm:pt>
    <dgm:pt modelId="{41ED80B9-A680-4A76-9BB5-E7517E5D9948}" type="sibTrans" cxnId="{32A85B68-28B4-4197-9E3A-048906B51AAF}">
      <dgm:prSet/>
      <dgm:spPr/>
      <dgm:t>
        <a:bodyPr/>
        <a:lstStyle/>
        <a:p>
          <a:endParaRPr lang="es-CL" sz="1600" b="1"/>
        </a:p>
      </dgm:t>
    </dgm:pt>
    <dgm:pt modelId="{CABCA6B1-E3CF-4DF2-8D92-F484B346362B}">
      <dgm:prSet custT="1"/>
      <dgm:spPr/>
      <dgm:t>
        <a:bodyPr/>
        <a:lstStyle/>
        <a:p>
          <a:r>
            <a:rPr lang="es-ES_tradnl" sz="1600" b="1" dirty="0" smtClean="0"/>
            <a:t>6. Oráculos:</a:t>
          </a:r>
        </a:p>
      </dgm:t>
    </dgm:pt>
    <dgm:pt modelId="{5464F307-834F-4CBF-944B-373F514FD507}" type="parTrans" cxnId="{8BCBF4F6-208D-4901-A20D-9D24ED1147BF}">
      <dgm:prSet/>
      <dgm:spPr/>
      <dgm:t>
        <a:bodyPr/>
        <a:lstStyle/>
        <a:p>
          <a:endParaRPr lang="es-CL" sz="1600" b="1"/>
        </a:p>
      </dgm:t>
    </dgm:pt>
    <dgm:pt modelId="{165B9D3A-4388-4DB8-836E-405AA3B2847B}" type="sibTrans" cxnId="{8BCBF4F6-208D-4901-A20D-9D24ED1147BF}">
      <dgm:prSet/>
      <dgm:spPr/>
      <dgm:t>
        <a:bodyPr/>
        <a:lstStyle/>
        <a:p>
          <a:endParaRPr lang="es-CL" sz="1600" b="1"/>
        </a:p>
      </dgm:t>
    </dgm:pt>
    <dgm:pt modelId="{636108C5-7FFF-4B67-89F2-1B774D0EF8E6}">
      <dgm:prSet phldrT="[Texto]" custT="1"/>
      <dgm:spPr/>
      <dgm:t>
        <a:bodyPr/>
        <a:lstStyle/>
        <a:p>
          <a:r>
            <a:rPr lang="es-ES_tradnl" sz="1600" b="0" baseline="0" dirty="0" smtClean="0"/>
            <a:t>Prueba los cambios de estados en una aplicación.</a:t>
          </a:r>
          <a:endParaRPr lang="es-CL" sz="1600" b="0" dirty="0"/>
        </a:p>
      </dgm:t>
    </dgm:pt>
    <dgm:pt modelId="{63C4982B-24CC-4186-B991-998C87701898}" type="parTrans" cxnId="{AD3FDF99-262B-45BB-A200-944BEA160B8A}">
      <dgm:prSet/>
      <dgm:spPr/>
      <dgm:t>
        <a:bodyPr/>
        <a:lstStyle/>
        <a:p>
          <a:endParaRPr lang="es-CL" sz="1600" b="1"/>
        </a:p>
      </dgm:t>
    </dgm:pt>
    <dgm:pt modelId="{299F9EAC-689E-4779-8E0C-1C22B1F0F11C}" type="sibTrans" cxnId="{AD3FDF99-262B-45BB-A200-944BEA160B8A}">
      <dgm:prSet/>
      <dgm:spPr/>
      <dgm:t>
        <a:bodyPr/>
        <a:lstStyle/>
        <a:p>
          <a:endParaRPr lang="es-CL" sz="1600" b="1"/>
        </a:p>
      </dgm:t>
    </dgm:pt>
    <dgm:pt modelId="{5C9C09EA-5F4F-4EF9-8EBE-69C8DF7A19E6}">
      <dgm:prSet custT="1"/>
      <dgm:spPr/>
      <dgm:t>
        <a:bodyPr/>
        <a:lstStyle/>
        <a:p>
          <a:r>
            <a:rPr lang="es-ES_tradnl" sz="1600" b="0" dirty="0" smtClean="0"/>
            <a:t>Prueba y modela</a:t>
          </a:r>
          <a:r>
            <a:rPr lang="es-ES_tradnl" sz="1600" b="0" baseline="0" dirty="0" smtClean="0"/>
            <a:t> </a:t>
          </a:r>
          <a:r>
            <a:rPr lang="es-ES_tradnl" sz="1600" b="0" dirty="0" smtClean="0"/>
            <a:t>escenarios complejos. </a:t>
          </a:r>
        </a:p>
      </dgm:t>
    </dgm:pt>
    <dgm:pt modelId="{83F2F043-B59B-4379-BFD9-DDA45718973D}" type="parTrans" cxnId="{FE8CA427-4A1E-4AC6-9FF1-BC37BD9CE550}">
      <dgm:prSet/>
      <dgm:spPr/>
      <dgm:t>
        <a:bodyPr/>
        <a:lstStyle/>
        <a:p>
          <a:endParaRPr lang="es-CL" sz="1600" b="1"/>
        </a:p>
      </dgm:t>
    </dgm:pt>
    <dgm:pt modelId="{C4BE2658-214B-4058-8646-171371625D78}" type="sibTrans" cxnId="{FE8CA427-4A1E-4AC6-9FF1-BC37BD9CE550}">
      <dgm:prSet/>
      <dgm:spPr/>
      <dgm:t>
        <a:bodyPr/>
        <a:lstStyle/>
        <a:p>
          <a:endParaRPr lang="es-CL" sz="1600" b="1"/>
        </a:p>
      </dgm:t>
    </dgm:pt>
    <dgm:pt modelId="{B215B288-616D-4490-A765-EB8A75491334}">
      <dgm:prSet custT="1"/>
      <dgm:spPr/>
      <dgm:t>
        <a:bodyPr/>
        <a:lstStyle/>
        <a:p>
          <a:r>
            <a:rPr lang="es-ES_tradnl" sz="1600" b="0" dirty="0" smtClean="0"/>
            <a:t>Probar aleatoriamente,</a:t>
          </a:r>
          <a:r>
            <a:rPr lang="es-ES_tradnl" sz="1600" b="0" baseline="0" dirty="0" smtClean="0"/>
            <a:t> datos basura</a:t>
          </a:r>
          <a:endParaRPr lang="es-ES_tradnl" sz="1600" b="0" dirty="0" smtClean="0"/>
        </a:p>
      </dgm:t>
    </dgm:pt>
    <dgm:pt modelId="{FC00F16E-747B-4E79-9B40-0BBF3830EF0A}" type="parTrans" cxnId="{21339685-BA0E-4202-9D73-014549241BEA}">
      <dgm:prSet/>
      <dgm:spPr/>
      <dgm:t>
        <a:bodyPr/>
        <a:lstStyle/>
        <a:p>
          <a:endParaRPr lang="es-CL" sz="1600" b="1"/>
        </a:p>
      </dgm:t>
    </dgm:pt>
    <dgm:pt modelId="{E5E2D4C8-01C4-41B8-B497-CE24BC35929D}" type="sibTrans" cxnId="{21339685-BA0E-4202-9D73-014549241BEA}">
      <dgm:prSet/>
      <dgm:spPr/>
      <dgm:t>
        <a:bodyPr/>
        <a:lstStyle/>
        <a:p>
          <a:endParaRPr lang="es-CL" sz="1600" b="1"/>
        </a:p>
      </dgm:t>
    </dgm:pt>
    <dgm:pt modelId="{74548FC0-4695-4C95-8F0B-F3B75E194944}">
      <dgm:prSet custT="1"/>
      <dgm:spPr/>
      <dgm:t>
        <a:bodyPr/>
        <a:lstStyle/>
        <a:p>
          <a:r>
            <a:rPr lang="es-ES_tradnl" sz="1600" b="0" dirty="0" smtClean="0"/>
            <a:t>Tomar combinaciones mas relevantes</a:t>
          </a:r>
          <a:r>
            <a:rPr lang="es-ES_tradnl" sz="1600" b="0" baseline="0" dirty="0" smtClean="0"/>
            <a:t> de una prueba</a:t>
          </a:r>
          <a:endParaRPr lang="es-ES_tradnl" sz="1600" b="0" dirty="0" smtClean="0"/>
        </a:p>
      </dgm:t>
    </dgm:pt>
    <dgm:pt modelId="{6999837A-35B5-4383-804C-DFD53779654B}" type="parTrans" cxnId="{EF669FFB-3282-4661-BE2D-DD34DB9986D8}">
      <dgm:prSet/>
      <dgm:spPr/>
      <dgm:t>
        <a:bodyPr/>
        <a:lstStyle/>
        <a:p>
          <a:endParaRPr lang="es-CL" sz="1600" b="1"/>
        </a:p>
      </dgm:t>
    </dgm:pt>
    <dgm:pt modelId="{66139D94-761A-407B-A40D-230D35543936}" type="sibTrans" cxnId="{EF669FFB-3282-4661-BE2D-DD34DB9986D8}">
      <dgm:prSet/>
      <dgm:spPr/>
      <dgm:t>
        <a:bodyPr/>
        <a:lstStyle/>
        <a:p>
          <a:endParaRPr lang="es-CL" sz="1600" b="1"/>
        </a:p>
      </dgm:t>
    </dgm:pt>
    <dgm:pt modelId="{C5FF5580-D7D5-4687-9A00-AF5BC90C0690}">
      <dgm:prSet custT="1"/>
      <dgm:spPr/>
      <dgm:t>
        <a:bodyPr/>
        <a:lstStyle/>
        <a:p>
          <a:r>
            <a:rPr lang="es-ES_tradnl" sz="1600" b="0" dirty="0" smtClean="0"/>
            <a:t>Participación</a:t>
          </a:r>
          <a:r>
            <a:rPr lang="es-ES_tradnl" sz="1600" b="0" baseline="0" dirty="0" smtClean="0"/>
            <a:t> equivalente: Al existir varios datos semejantes para realizar una prueba, se decide tomar uno en representación de este conjunto de datos.</a:t>
          </a:r>
          <a:endParaRPr lang="es-ES_tradnl" sz="1600" b="0" dirty="0" smtClean="0"/>
        </a:p>
      </dgm:t>
    </dgm:pt>
    <dgm:pt modelId="{4D3074B9-15E2-49EF-B521-9134C0E90909}" type="parTrans" cxnId="{48EFA796-F126-47A8-90DE-8B17C916BF50}">
      <dgm:prSet/>
      <dgm:spPr/>
      <dgm:t>
        <a:bodyPr/>
        <a:lstStyle/>
        <a:p>
          <a:endParaRPr lang="es-CL" sz="1600" b="1"/>
        </a:p>
      </dgm:t>
    </dgm:pt>
    <dgm:pt modelId="{82AE0A96-9E7A-4339-85F4-0FA8E7A16D64}" type="sibTrans" cxnId="{48EFA796-F126-47A8-90DE-8B17C916BF50}">
      <dgm:prSet/>
      <dgm:spPr/>
      <dgm:t>
        <a:bodyPr/>
        <a:lstStyle/>
        <a:p>
          <a:endParaRPr lang="es-CL" sz="1600" b="1"/>
        </a:p>
      </dgm:t>
    </dgm:pt>
    <dgm:pt modelId="{E4EEA7F9-3E33-47A0-AD65-E9F7722F98DB}">
      <dgm:prSet custT="1"/>
      <dgm:spPr/>
      <dgm:t>
        <a:bodyPr/>
        <a:lstStyle/>
        <a:p>
          <a:r>
            <a:rPr lang="es-ES_tradnl" sz="1600" b="0" dirty="0" smtClean="0"/>
            <a:t>Comparar una función verdadera y se toma como referencia para hacer pruebas. </a:t>
          </a:r>
          <a:r>
            <a:rPr lang="es-ES_tradnl" sz="1600" b="0" dirty="0" err="1" smtClean="0"/>
            <a:t>Ej</a:t>
          </a:r>
          <a:r>
            <a:rPr lang="es-ES_tradnl" sz="1600" b="0" dirty="0" smtClean="0"/>
            <a:t>: dos aplicaciones</a:t>
          </a:r>
          <a:r>
            <a:rPr lang="es-ES_tradnl" sz="1600" b="0" baseline="0" dirty="0" smtClean="0"/>
            <a:t> similares, tomar la que esta funcionando correctamente y compararla con la otra.</a:t>
          </a:r>
          <a:endParaRPr lang="es-ES_tradnl" sz="1600" b="0" dirty="0" smtClean="0"/>
        </a:p>
      </dgm:t>
    </dgm:pt>
    <dgm:pt modelId="{BD956AA4-FA67-4ABB-9372-957FC50AE46D}" type="parTrans" cxnId="{BA8ADF6F-8FB9-4864-B65F-DFDB61B83218}">
      <dgm:prSet/>
      <dgm:spPr/>
      <dgm:t>
        <a:bodyPr/>
        <a:lstStyle/>
        <a:p>
          <a:endParaRPr lang="es-CL" sz="1600" b="1"/>
        </a:p>
      </dgm:t>
    </dgm:pt>
    <dgm:pt modelId="{006E4CC1-7152-4BC2-8B04-617E76AB9453}" type="sibTrans" cxnId="{BA8ADF6F-8FB9-4864-B65F-DFDB61B83218}">
      <dgm:prSet/>
      <dgm:spPr/>
      <dgm:t>
        <a:bodyPr/>
        <a:lstStyle/>
        <a:p>
          <a:endParaRPr lang="es-CL" sz="1600" b="1"/>
        </a:p>
      </dgm:t>
    </dgm:pt>
    <dgm:pt modelId="{A0C43DA6-5579-42B6-9DEF-AC24E9AC4E17}" type="pres">
      <dgm:prSet presAssocID="{D33F199D-F4E3-41A8-BD8D-50838D2016B4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s-CL"/>
        </a:p>
      </dgm:t>
    </dgm:pt>
    <dgm:pt modelId="{E5E399E1-21C0-4ED0-AC00-E73F138A0802}" type="pres">
      <dgm:prSet presAssocID="{A7A30F1F-F086-4985-828B-9EF49056D517}" presName="parentText" presStyleLbl="node1" presStyleIdx="0" presStyleCnt="6" custScaleY="82427">
        <dgm:presLayoutVars>
          <dgm:chMax val="0"/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5AE420B2-E363-4637-86DF-72DD748C8B39}" type="pres">
      <dgm:prSet presAssocID="{A7A30F1F-F086-4985-828B-9EF49056D517}" presName="childText" presStyleLbl="revTx" presStyleIdx="0" presStyleCnt="6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93AD1EE2-BD97-4976-A075-7088BC8668FB}" type="pres">
      <dgm:prSet presAssocID="{31F063D8-6E17-47A1-83FB-A8B9298BB9A0}" presName="parentText" presStyleLbl="node1" presStyleIdx="1" presStyleCnt="6" custScaleY="82427">
        <dgm:presLayoutVars>
          <dgm:chMax val="0"/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1BD5D4FE-0FC2-4476-BCF4-5D3253803F28}" type="pres">
      <dgm:prSet presAssocID="{31F063D8-6E17-47A1-83FB-A8B9298BB9A0}" presName="childText" presStyleLbl="revTx" presStyleIdx="1" presStyleCnt="6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8BC54FF1-4202-410F-808C-409BF2EA7A7F}" type="pres">
      <dgm:prSet presAssocID="{B894C52B-F764-464E-9B77-5B7A7BB0450E}" presName="parentText" presStyleLbl="node1" presStyleIdx="2" presStyleCnt="6" custScaleY="82427">
        <dgm:presLayoutVars>
          <dgm:chMax val="0"/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67A8FDDA-2031-475A-A549-4C25C216A223}" type="pres">
      <dgm:prSet presAssocID="{B894C52B-F764-464E-9B77-5B7A7BB0450E}" presName="childText" presStyleLbl="revTx" presStyleIdx="2" presStyleCnt="6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065F9B3D-B8C9-452E-AA36-F0D7446CA755}" type="pres">
      <dgm:prSet presAssocID="{56704776-F7FB-4647-A191-746E20906F02}" presName="parentText" presStyleLbl="node1" presStyleIdx="3" presStyleCnt="6" custScaleY="82427">
        <dgm:presLayoutVars>
          <dgm:chMax val="0"/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08425FF6-1278-4E59-832B-DA50ED5AC949}" type="pres">
      <dgm:prSet presAssocID="{56704776-F7FB-4647-A191-746E20906F02}" presName="childText" presStyleLbl="revTx" presStyleIdx="3" presStyleCnt="6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013C68B1-F8B2-42E8-AC4B-AD0A3AA8B2FF}" type="pres">
      <dgm:prSet presAssocID="{B17FC26E-B1A2-4DB8-9679-9592C6A9374A}" presName="parentText" presStyleLbl="node1" presStyleIdx="4" presStyleCnt="6" custScaleY="82427">
        <dgm:presLayoutVars>
          <dgm:chMax val="0"/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2FA55BFB-1842-4F55-9120-93D43E6654BF}" type="pres">
      <dgm:prSet presAssocID="{B17FC26E-B1A2-4DB8-9679-9592C6A9374A}" presName="childText" presStyleLbl="revTx" presStyleIdx="4" presStyleCnt="6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965351BF-076C-4E67-BDF2-98FC57A75ECF}" type="pres">
      <dgm:prSet presAssocID="{CABCA6B1-E3CF-4DF2-8D92-F484B346362B}" presName="parentText" presStyleLbl="node1" presStyleIdx="5" presStyleCnt="6" custScaleY="82427">
        <dgm:presLayoutVars>
          <dgm:chMax val="0"/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E6D651F2-9C95-49CE-8DC5-BD50A9088384}" type="pres">
      <dgm:prSet presAssocID="{CABCA6B1-E3CF-4DF2-8D92-F484B346362B}" presName="childText" presStyleLbl="revTx" presStyleIdx="5" presStyleCnt="6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</dgm:ptLst>
  <dgm:cxnLst>
    <dgm:cxn modelId="{C03A5CC8-D765-42DC-A25A-AFF147508CCA}" srcId="{D33F199D-F4E3-41A8-BD8D-50838D2016B4}" destId="{56704776-F7FB-4647-A191-746E20906F02}" srcOrd="3" destOrd="0" parTransId="{F8D5DF77-17D5-4565-ACA2-02C1FE01EE66}" sibTransId="{4BDC590A-3DB9-4B76-8B25-FC2DF67BD1A6}"/>
    <dgm:cxn modelId="{FE8CA427-4A1E-4AC6-9FF1-BC37BD9CE550}" srcId="{31F063D8-6E17-47A1-83FB-A8B9298BB9A0}" destId="{5C9C09EA-5F4F-4EF9-8EBE-69C8DF7A19E6}" srcOrd="0" destOrd="0" parTransId="{83F2F043-B59B-4379-BFD9-DDA45718973D}" sibTransId="{C4BE2658-214B-4058-8646-171371625D78}"/>
    <dgm:cxn modelId="{206DAAA4-F189-4A78-B79A-8E55E91E92AB}" type="presOf" srcId="{74548FC0-4695-4C95-8F0B-F3B75E194944}" destId="{08425FF6-1278-4E59-832B-DA50ED5AC949}" srcOrd="0" destOrd="0" presId="urn:microsoft.com/office/officeart/2005/8/layout/vList2"/>
    <dgm:cxn modelId="{3E0E023E-25EB-40E2-B9F3-A49B0518A4E2}" type="presOf" srcId="{B215B288-616D-4490-A765-EB8A75491334}" destId="{67A8FDDA-2031-475A-A549-4C25C216A223}" srcOrd="0" destOrd="0" presId="urn:microsoft.com/office/officeart/2005/8/layout/vList2"/>
    <dgm:cxn modelId="{AF1FD7A3-54B9-4ACD-BC36-3ED0E2E0C499}" type="presOf" srcId="{56704776-F7FB-4647-A191-746E20906F02}" destId="{065F9B3D-B8C9-452E-AA36-F0D7446CA755}" srcOrd="0" destOrd="0" presId="urn:microsoft.com/office/officeart/2005/8/layout/vList2"/>
    <dgm:cxn modelId="{7D5A040C-1498-4111-AF2D-739F16BD42CD}" type="presOf" srcId="{5C9C09EA-5F4F-4EF9-8EBE-69C8DF7A19E6}" destId="{1BD5D4FE-0FC2-4476-BCF4-5D3253803F28}" srcOrd="0" destOrd="0" presId="urn:microsoft.com/office/officeart/2005/8/layout/vList2"/>
    <dgm:cxn modelId="{E349F431-23C4-460E-9239-A3537E8DE842}" type="presOf" srcId="{E4EEA7F9-3E33-47A0-AD65-E9F7722F98DB}" destId="{E6D651F2-9C95-49CE-8DC5-BD50A9088384}" srcOrd="0" destOrd="0" presId="urn:microsoft.com/office/officeart/2005/8/layout/vList2"/>
    <dgm:cxn modelId="{8BCBF4F6-208D-4901-A20D-9D24ED1147BF}" srcId="{D33F199D-F4E3-41A8-BD8D-50838D2016B4}" destId="{CABCA6B1-E3CF-4DF2-8D92-F484B346362B}" srcOrd="5" destOrd="0" parTransId="{5464F307-834F-4CBF-944B-373F514FD507}" sibTransId="{165B9D3A-4388-4DB8-836E-405AA3B2847B}"/>
    <dgm:cxn modelId="{774D5005-785D-4B3F-A091-22EB07E1F4E7}" srcId="{D33F199D-F4E3-41A8-BD8D-50838D2016B4}" destId="{31F063D8-6E17-47A1-83FB-A8B9298BB9A0}" srcOrd="1" destOrd="0" parTransId="{7EC780BF-7AA9-4D79-9B72-36C71BF15B7E}" sibTransId="{92CFB806-0542-4D98-B43C-56BDC76A6C14}"/>
    <dgm:cxn modelId="{BA8ADF6F-8FB9-4864-B65F-DFDB61B83218}" srcId="{CABCA6B1-E3CF-4DF2-8D92-F484B346362B}" destId="{E4EEA7F9-3E33-47A0-AD65-E9F7722F98DB}" srcOrd="0" destOrd="0" parTransId="{BD956AA4-FA67-4ABB-9372-957FC50AE46D}" sibTransId="{006E4CC1-7152-4BC2-8B04-617E76AB9453}"/>
    <dgm:cxn modelId="{EF669FFB-3282-4661-BE2D-DD34DB9986D8}" srcId="{56704776-F7FB-4647-A191-746E20906F02}" destId="{74548FC0-4695-4C95-8F0B-F3B75E194944}" srcOrd="0" destOrd="0" parTransId="{6999837A-35B5-4383-804C-DFD53779654B}" sibTransId="{66139D94-761A-407B-A40D-230D35543936}"/>
    <dgm:cxn modelId="{60163724-6FB5-4F0A-BEED-1F38F63A160B}" srcId="{D33F199D-F4E3-41A8-BD8D-50838D2016B4}" destId="{A7A30F1F-F086-4985-828B-9EF49056D517}" srcOrd="0" destOrd="0" parTransId="{9E650D9D-9895-48AD-A60A-5A826FFD2174}" sibTransId="{10E37BBD-3126-48F8-B5F6-D3F6B62475DC}"/>
    <dgm:cxn modelId="{97E43DE0-6B1D-4D95-BA5D-AC6BC9950DA5}" srcId="{D33F199D-F4E3-41A8-BD8D-50838D2016B4}" destId="{B894C52B-F764-464E-9B77-5B7A7BB0450E}" srcOrd="2" destOrd="0" parTransId="{59EAB3FD-3339-4A9F-BAF3-4442CA929A00}" sibTransId="{46E2CDD5-61F7-47CA-9F13-DAFD2D8565BD}"/>
    <dgm:cxn modelId="{FA3B6B97-14B7-4729-BF60-10629D3BAFB6}" srcId="{D33F199D-F4E3-41A8-BD8D-50838D2016B4}" destId="{B17FC26E-B1A2-4DB8-9679-9592C6A9374A}" srcOrd="4" destOrd="0" parTransId="{F5F40A32-7395-4542-A08A-55C5E022C339}" sibTransId="{B2C17F2F-37CD-4DAC-A207-E9DFD777E16B}"/>
    <dgm:cxn modelId="{32A85B68-28B4-4197-9E3A-048906B51AAF}" srcId="{B17FC26E-B1A2-4DB8-9679-9592C6A9374A}" destId="{F4F116DB-A56E-479D-9B85-EB7B5273E8C5}" srcOrd="1" destOrd="0" parTransId="{7A62D157-AA3B-4939-8DE5-9C95452EF4AF}" sibTransId="{41ED80B9-A680-4A76-9BB5-E7517E5D9948}"/>
    <dgm:cxn modelId="{2194FCF1-9E05-4FEB-8DA1-7011BB5C95B0}" type="presOf" srcId="{C5FF5580-D7D5-4687-9A00-AF5BC90C0690}" destId="{2FA55BFB-1842-4F55-9120-93D43E6654BF}" srcOrd="0" destOrd="0" presId="urn:microsoft.com/office/officeart/2005/8/layout/vList2"/>
    <dgm:cxn modelId="{10857CA7-C534-452C-BCD3-8263C98CE581}" type="presOf" srcId="{B894C52B-F764-464E-9B77-5B7A7BB0450E}" destId="{8BC54FF1-4202-410F-808C-409BF2EA7A7F}" srcOrd="0" destOrd="0" presId="urn:microsoft.com/office/officeart/2005/8/layout/vList2"/>
    <dgm:cxn modelId="{48EFA796-F126-47A8-90DE-8B17C916BF50}" srcId="{B17FC26E-B1A2-4DB8-9679-9592C6A9374A}" destId="{C5FF5580-D7D5-4687-9A00-AF5BC90C0690}" srcOrd="0" destOrd="0" parTransId="{4D3074B9-15E2-49EF-B521-9134C0E90909}" sibTransId="{82AE0A96-9E7A-4339-85F4-0FA8E7A16D64}"/>
    <dgm:cxn modelId="{D946D5E5-9BFD-4EE6-8EBF-8047A7EADB5E}" type="presOf" srcId="{636108C5-7FFF-4B67-89F2-1B774D0EF8E6}" destId="{5AE420B2-E363-4637-86DF-72DD748C8B39}" srcOrd="0" destOrd="0" presId="urn:microsoft.com/office/officeart/2005/8/layout/vList2"/>
    <dgm:cxn modelId="{00AC5FAF-95E6-44B2-A86B-BCCF7BA1489B}" type="presOf" srcId="{A7A30F1F-F086-4985-828B-9EF49056D517}" destId="{E5E399E1-21C0-4ED0-AC00-E73F138A0802}" srcOrd="0" destOrd="0" presId="urn:microsoft.com/office/officeart/2005/8/layout/vList2"/>
    <dgm:cxn modelId="{21339685-BA0E-4202-9D73-014549241BEA}" srcId="{B894C52B-F764-464E-9B77-5B7A7BB0450E}" destId="{B215B288-616D-4490-A765-EB8A75491334}" srcOrd="0" destOrd="0" parTransId="{FC00F16E-747B-4E79-9B40-0BBF3830EF0A}" sibTransId="{E5E2D4C8-01C4-41B8-B497-CE24BC35929D}"/>
    <dgm:cxn modelId="{743977EF-2657-4DCC-9AAE-72850B9120A4}" type="presOf" srcId="{F4F116DB-A56E-479D-9B85-EB7B5273E8C5}" destId="{2FA55BFB-1842-4F55-9120-93D43E6654BF}" srcOrd="0" destOrd="1" presId="urn:microsoft.com/office/officeart/2005/8/layout/vList2"/>
    <dgm:cxn modelId="{268AB76C-F206-4469-9653-A111C06B0BDF}" type="presOf" srcId="{D33F199D-F4E3-41A8-BD8D-50838D2016B4}" destId="{A0C43DA6-5579-42B6-9DEF-AC24E9AC4E17}" srcOrd="0" destOrd="0" presId="urn:microsoft.com/office/officeart/2005/8/layout/vList2"/>
    <dgm:cxn modelId="{A9EFE2EC-79AC-476D-8A7D-71740A8EA1DC}" type="presOf" srcId="{CABCA6B1-E3CF-4DF2-8D92-F484B346362B}" destId="{965351BF-076C-4E67-BDF2-98FC57A75ECF}" srcOrd="0" destOrd="0" presId="urn:microsoft.com/office/officeart/2005/8/layout/vList2"/>
    <dgm:cxn modelId="{97A4CFE3-984D-4C38-9E35-F62FEEEFC788}" type="presOf" srcId="{B17FC26E-B1A2-4DB8-9679-9592C6A9374A}" destId="{013C68B1-F8B2-42E8-AC4B-AD0A3AA8B2FF}" srcOrd="0" destOrd="0" presId="urn:microsoft.com/office/officeart/2005/8/layout/vList2"/>
    <dgm:cxn modelId="{611E0CC8-C277-46F8-9C2F-6DDA25F43F93}" type="presOf" srcId="{31F063D8-6E17-47A1-83FB-A8B9298BB9A0}" destId="{93AD1EE2-BD97-4976-A075-7088BC8668FB}" srcOrd="0" destOrd="0" presId="urn:microsoft.com/office/officeart/2005/8/layout/vList2"/>
    <dgm:cxn modelId="{AD3FDF99-262B-45BB-A200-944BEA160B8A}" srcId="{A7A30F1F-F086-4985-828B-9EF49056D517}" destId="{636108C5-7FFF-4B67-89F2-1B774D0EF8E6}" srcOrd="0" destOrd="0" parTransId="{63C4982B-24CC-4186-B991-998C87701898}" sibTransId="{299F9EAC-689E-4779-8E0C-1C22B1F0F11C}"/>
    <dgm:cxn modelId="{E4BED03A-AD67-476F-96FB-073740B76EE5}" type="presParOf" srcId="{A0C43DA6-5579-42B6-9DEF-AC24E9AC4E17}" destId="{E5E399E1-21C0-4ED0-AC00-E73F138A0802}" srcOrd="0" destOrd="0" presId="urn:microsoft.com/office/officeart/2005/8/layout/vList2"/>
    <dgm:cxn modelId="{E38725E8-2304-4AFC-90C2-D8318EF2F50E}" type="presParOf" srcId="{A0C43DA6-5579-42B6-9DEF-AC24E9AC4E17}" destId="{5AE420B2-E363-4637-86DF-72DD748C8B39}" srcOrd="1" destOrd="0" presId="urn:microsoft.com/office/officeart/2005/8/layout/vList2"/>
    <dgm:cxn modelId="{C5A1961B-D11F-4381-A1C0-96336671B36B}" type="presParOf" srcId="{A0C43DA6-5579-42B6-9DEF-AC24E9AC4E17}" destId="{93AD1EE2-BD97-4976-A075-7088BC8668FB}" srcOrd="2" destOrd="0" presId="urn:microsoft.com/office/officeart/2005/8/layout/vList2"/>
    <dgm:cxn modelId="{CB07A4C2-E0BD-4099-8BE2-03CCD4DBF078}" type="presParOf" srcId="{A0C43DA6-5579-42B6-9DEF-AC24E9AC4E17}" destId="{1BD5D4FE-0FC2-4476-BCF4-5D3253803F28}" srcOrd="3" destOrd="0" presId="urn:microsoft.com/office/officeart/2005/8/layout/vList2"/>
    <dgm:cxn modelId="{A78312F0-1374-4B7C-8252-57F9D8EE46B9}" type="presParOf" srcId="{A0C43DA6-5579-42B6-9DEF-AC24E9AC4E17}" destId="{8BC54FF1-4202-410F-808C-409BF2EA7A7F}" srcOrd="4" destOrd="0" presId="urn:microsoft.com/office/officeart/2005/8/layout/vList2"/>
    <dgm:cxn modelId="{6CFDC6A9-34D5-4A13-9458-33867BB8B33E}" type="presParOf" srcId="{A0C43DA6-5579-42B6-9DEF-AC24E9AC4E17}" destId="{67A8FDDA-2031-475A-A549-4C25C216A223}" srcOrd="5" destOrd="0" presId="urn:microsoft.com/office/officeart/2005/8/layout/vList2"/>
    <dgm:cxn modelId="{2C845E29-A6BC-44FD-AA44-32421E923A0C}" type="presParOf" srcId="{A0C43DA6-5579-42B6-9DEF-AC24E9AC4E17}" destId="{065F9B3D-B8C9-452E-AA36-F0D7446CA755}" srcOrd="6" destOrd="0" presId="urn:microsoft.com/office/officeart/2005/8/layout/vList2"/>
    <dgm:cxn modelId="{C7DE739E-D3AD-4583-A819-C86C108FF94B}" type="presParOf" srcId="{A0C43DA6-5579-42B6-9DEF-AC24E9AC4E17}" destId="{08425FF6-1278-4E59-832B-DA50ED5AC949}" srcOrd="7" destOrd="0" presId="urn:microsoft.com/office/officeart/2005/8/layout/vList2"/>
    <dgm:cxn modelId="{35DC452E-A7A5-42BC-8A8E-E2FEC5DDF61D}" type="presParOf" srcId="{A0C43DA6-5579-42B6-9DEF-AC24E9AC4E17}" destId="{013C68B1-F8B2-42E8-AC4B-AD0A3AA8B2FF}" srcOrd="8" destOrd="0" presId="urn:microsoft.com/office/officeart/2005/8/layout/vList2"/>
    <dgm:cxn modelId="{9996CB42-C0BB-4AF9-80FF-12ABBD471270}" type="presParOf" srcId="{A0C43DA6-5579-42B6-9DEF-AC24E9AC4E17}" destId="{2FA55BFB-1842-4F55-9120-93D43E6654BF}" srcOrd="9" destOrd="0" presId="urn:microsoft.com/office/officeart/2005/8/layout/vList2"/>
    <dgm:cxn modelId="{84A2BC55-C162-475E-86CD-9B9383B75BEE}" type="presParOf" srcId="{A0C43DA6-5579-42B6-9DEF-AC24E9AC4E17}" destId="{965351BF-076C-4E67-BDF2-98FC57A75ECF}" srcOrd="10" destOrd="0" presId="urn:microsoft.com/office/officeart/2005/8/layout/vList2"/>
    <dgm:cxn modelId="{3EE2E7FE-CD6A-46C2-B27D-9B040CB0905B}" type="presParOf" srcId="{A0C43DA6-5579-42B6-9DEF-AC24E9AC4E17}" destId="{E6D651F2-9C95-49CE-8DC5-BD50A9088384}" srcOrd="1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BD6BEB4-B159-4A4F-BAB6-57BF7991B1C2}" type="doc">
      <dgm:prSet loTypeId="urn:microsoft.com/office/officeart/2005/8/layout/cycle3" loCatId="cycle" qsTypeId="urn:microsoft.com/office/officeart/2005/8/quickstyle/simple2" qsCatId="simple" csTypeId="urn:microsoft.com/office/officeart/2005/8/colors/accent6_2" csCatId="accent6" phldr="1"/>
      <dgm:spPr/>
      <dgm:t>
        <a:bodyPr/>
        <a:lstStyle/>
        <a:p>
          <a:endParaRPr lang="es-CL"/>
        </a:p>
      </dgm:t>
    </dgm:pt>
    <dgm:pt modelId="{0483F283-75E7-436E-84E5-C99CAD941D90}">
      <dgm:prSet phldrT="[Texto]"/>
      <dgm:spPr/>
      <dgm:t>
        <a:bodyPr/>
        <a:lstStyle/>
        <a:p>
          <a:r>
            <a:rPr lang="es-CL" dirty="0" smtClean="0"/>
            <a:t>Necesidad y requerimientos</a:t>
          </a:r>
          <a:endParaRPr lang="es-CL" dirty="0"/>
        </a:p>
      </dgm:t>
    </dgm:pt>
    <dgm:pt modelId="{FA6BD495-6228-4134-B4DC-392F2F149FFA}" type="parTrans" cxnId="{8D40B520-4579-4ED1-B33E-9E6C83527D65}">
      <dgm:prSet/>
      <dgm:spPr/>
      <dgm:t>
        <a:bodyPr/>
        <a:lstStyle/>
        <a:p>
          <a:endParaRPr lang="es-CL"/>
        </a:p>
      </dgm:t>
    </dgm:pt>
    <dgm:pt modelId="{45CBD233-21FF-497B-822D-CD4855330F0B}" type="sibTrans" cxnId="{8D40B520-4579-4ED1-B33E-9E6C83527D65}">
      <dgm:prSet/>
      <dgm:spPr/>
      <dgm:t>
        <a:bodyPr/>
        <a:lstStyle/>
        <a:p>
          <a:endParaRPr lang="es-CL"/>
        </a:p>
      </dgm:t>
    </dgm:pt>
    <dgm:pt modelId="{8CA88F0F-FAD5-4BF6-BF81-D20211DAD009}">
      <dgm:prSet phldrT="[Texto]"/>
      <dgm:spPr/>
      <dgm:t>
        <a:bodyPr/>
        <a:lstStyle/>
        <a:p>
          <a:r>
            <a:rPr lang="es-CL" dirty="0" smtClean="0"/>
            <a:t>Requerimientos y casos de uso</a:t>
          </a:r>
          <a:endParaRPr lang="es-CL" dirty="0"/>
        </a:p>
      </dgm:t>
    </dgm:pt>
    <dgm:pt modelId="{09349583-7ACF-4B6A-B67C-6A5D61ED6CE9}" type="parTrans" cxnId="{C2EDA84E-3180-4CFD-B889-D080C19BC071}">
      <dgm:prSet/>
      <dgm:spPr/>
      <dgm:t>
        <a:bodyPr/>
        <a:lstStyle/>
        <a:p>
          <a:endParaRPr lang="es-CL"/>
        </a:p>
      </dgm:t>
    </dgm:pt>
    <dgm:pt modelId="{41B0497E-24A3-4E44-8ED7-AD84ED192CD9}" type="sibTrans" cxnId="{C2EDA84E-3180-4CFD-B889-D080C19BC071}">
      <dgm:prSet/>
      <dgm:spPr/>
      <dgm:t>
        <a:bodyPr/>
        <a:lstStyle/>
        <a:p>
          <a:endParaRPr lang="es-CL"/>
        </a:p>
      </dgm:t>
    </dgm:pt>
    <dgm:pt modelId="{5A465628-EE55-4BF6-BFC8-50DF6D4250D6}">
      <dgm:prSet phldrT="[Texto]"/>
      <dgm:spPr/>
      <dgm:t>
        <a:bodyPr/>
        <a:lstStyle/>
        <a:p>
          <a:r>
            <a:rPr lang="es-CL" dirty="0" smtClean="0"/>
            <a:t>casos de uso  y componente de SW</a:t>
          </a:r>
          <a:endParaRPr lang="es-CL" dirty="0"/>
        </a:p>
      </dgm:t>
    </dgm:pt>
    <dgm:pt modelId="{3880D114-5CEB-4F73-A60A-563BC71F9777}" type="parTrans" cxnId="{B40F8BEE-8569-433E-87C2-0C9BA4E1007E}">
      <dgm:prSet/>
      <dgm:spPr/>
      <dgm:t>
        <a:bodyPr/>
        <a:lstStyle/>
        <a:p>
          <a:endParaRPr lang="es-CL"/>
        </a:p>
      </dgm:t>
    </dgm:pt>
    <dgm:pt modelId="{6E58CC33-FEA6-4E28-992E-6E7FEA28C003}" type="sibTrans" cxnId="{B40F8BEE-8569-433E-87C2-0C9BA4E1007E}">
      <dgm:prSet/>
      <dgm:spPr/>
      <dgm:t>
        <a:bodyPr/>
        <a:lstStyle/>
        <a:p>
          <a:endParaRPr lang="es-CL"/>
        </a:p>
      </dgm:t>
    </dgm:pt>
    <dgm:pt modelId="{40A8CF05-0D04-4654-A4D9-FACE4AFFF43D}">
      <dgm:prSet phldrT="[Texto]"/>
      <dgm:spPr/>
      <dgm:t>
        <a:bodyPr/>
        <a:lstStyle/>
        <a:p>
          <a:r>
            <a:rPr lang="es-CL" dirty="0" smtClean="0"/>
            <a:t>Caso de uso y Software final</a:t>
          </a:r>
          <a:endParaRPr lang="es-CL" dirty="0"/>
        </a:p>
      </dgm:t>
    </dgm:pt>
    <dgm:pt modelId="{32F0CFC8-E134-4CBE-A666-F90B031BD0C1}" type="parTrans" cxnId="{E28A7445-D1AD-4FAA-992B-144FF62C0A95}">
      <dgm:prSet/>
      <dgm:spPr/>
      <dgm:t>
        <a:bodyPr/>
        <a:lstStyle/>
        <a:p>
          <a:endParaRPr lang="es-CL"/>
        </a:p>
      </dgm:t>
    </dgm:pt>
    <dgm:pt modelId="{7E5A9AE1-EBE6-470B-8D6B-9E749AE5E029}" type="sibTrans" cxnId="{E28A7445-D1AD-4FAA-992B-144FF62C0A95}">
      <dgm:prSet/>
      <dgm:spPr/>
      <dgm:t>
        <a:bodyPr/>
        <a:lstStyle/>
        <a:p>
          <a:endParaRPr lang="es-CL"/>
        </a:p>
      </dgm:t>
    </dgm:pt>
    <dgm:pt modelId="{E57C7DFE-1C4C-432D-98B6-0EE5320E2381}">
      <dgm:prSet phldrT="[Texto]"/>
      <dgm:spPr/>
      <dgm:t>
        <a:bodyPr/>
        <a:lstStyle/>
        <a:p>
          <a:r>
            <a:rPr lang="es-CL" dirty="0" smtClean="0"/>
            <a:t>Casos de uso y casos de prueba</a:t>
          </a:r>
          <a:endParaRPr lang="es-CL" dirty="0"/>
        </a:p>
      </dgm:t>
    </dgm:pt>
    <dgm:pt modelId="{693A15E5-1274-4291-BB4D-33DCE3BA08C1}" type="parTrans" cxnId="{4C580131-4D2E-4978-A792-612E034218C8}">
      <dgm:prSet/>
      <dgm:spPr/>
      <dgm:t>
        <a:bodyPr/>
        <a:lstStyle/>
        <a:p>
          <a:endParaRPr lang="es-CL"/>
        </a:p>
      </dgm:t>
    </dgm:pt>
    <dgm:pt modelId="{D7BD3A04-7BCC-41EA-B4E4-EDD23BB16E36}" type="sibTrans" cxnId="{4C580131-4D2E-4978-A792-612E034218C8}">
      <dgm:prSet/>
      <dgm:spPr/>
      <dgm:t>
        <a:bodyPr/>
        <a:lstStyle/>
        <a:p>
          <a:endParaRPr lang="es-CL"/>
        </a:p>
      </dgm:t>
    </dgm:pt>
    <dgm:pt modelId="{9D729EF9-A207-4E12-95A1-BECA85909CD2}">
      <dgm:prSet phldrT="[Texto]"/>
      <dgm:spPr/>
      <dgm:t>
        <a:bodyPr/>
        <a:lstStyle/>
        <a:p>
          <a:r>
            <a:rPr lang="es-CL" dirty="0" smtClean="0"/>
            <a:t>Casos de uso y diseño interfaz</a:t>
          </a:r>
          <a:endParaRPr lang="es-CL" dirty="0"/>
        </a:p>
      </dgm:t>
    </dgm:pt>
    <dgm:pt modelId="{7EA15B0D-0620-4235-A6F5-559C21AC5280}" type="parTrans" cxnId="{FAAC7886-62C9-41C8-8D0B-60378FC319EE}">
      <dgm:prSet/>
      <dgm:spPr/>
    </dgm:pt>
    <dgm:pt modelId="{EE602FA6-7B78-49C2-8217-E7E1FD462203}" type="sibTrans" cxnId="{FAAC7886-62C9-41C8-8D0B-60378FC319EE}">
      <dgm:prSet/>
      <dgm:spPr/>
    </dgm:pt>
    <dgm:pt modelId="{1C503A9C-B17D-4AFD-A0DE-FA31E91092B6}">
      <dgm:prSet phldrT="[Texto]"/>
      <dgm:spPr/>
      <dgm:t>
        <a:bodyPr/>
        <a:lstStyle/>
        <a:p>
          <a:r>
            <a:rPr lang="es-CL" dirty="0" smtClean="0"/>
            <a:t>Casos de uso y diseño arquitectura</a:t>
          </a:r>
          <a:endParaRPr lang="es-CL" dirty="0"/>
        </a:p>
      </dgm:t>
    </dgm:pt>
    <dgm:pt modelId="{DE762753-D451-490A-96FA-1ECBB202474E}" type="parTrans" cxnId="{04A85E80-C72D-454B-B2B3-7C0E0735F930}">
      <dgm:prSet/>
      <dgm:spPr/>
    </dgm:pt>
    <dgm:pt modelId="{86E1F581-62C7-43A4-9637-A28E82B10BCC}" type="sibTrans" cxnId="{04A85E80-C72D-454B-B2B3-7C0E0735F930}">
      <dgm:prSet/>
      <dgm:spPr/>
    </dgm:pt>
    <dgm:pt modelId="{2B9A3F1A-6D8F-4832-8B27-BB9A5B4D688C}" type="pres">
      <dgm:prSet presAssocID="{5BD6BEB4-B159-4A4F-BAB6-57BF7991B1C2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CL"/>
        </a:p>
      </dgm:t>
    </dgm:pt>
    <dgm:pt modelId="{0E3FFC68-E83D-48CB-B872-92C2BCF19F23}" type="pres">
      <dgm:prSet presAssocID="{5BD6BEB4-B159-4A4F-BAB6-57BF7991B1C2}" presName="cycle" presStyleCnt="0"/>
      <dgm:spPr/>
    </dgm:pt>
    <dgm:pt modelId="{492D5EC5-4CBC-403F-BA88-F6B02790CEF5}" type="pres">
      <dgm:prSet presAssocID="{0483F283-75E7-436E-84E5-C99CAD941D90}" presName="nodeFirs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9E384C25-B223-4A74-A055-CF705373B1CC}" type="pres">
      <dgm:prSet presAssocID="{45CBD233-21FF-497B-822D-CD4855330F0B}" presName="sibTransFirstNode" presStyleLbl="bgShp" presStyleIdx="0" presStyleCnt="1"/>
      <dgm:spPr/>
      <dgm:t>
        <a:bodyPr/>
        <a:lstStyle/>
        <a:p>
          <a:endParaRPr lang="es-CL"/>
        </a:p>
      </dgm:t>
    </dgm:pt>
    <dgm:pt modelId="{4550E4E5-961F-4B61-9917-586F550EB1B4}" type="pres">
      <dgm:prSet presAssocID="{8CA88F0F-FAD5-4BF6-BF81-D20211DAD009}" presName="nodeFollowingNodes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80C3EBE6-FCF9-4A51-81B3-936BFF206471}" type="pres">
      <dgm:prSet presAssocID="{9D729EF9-A207-4E12-95A1-BECA85909CD2}" presName="nodeFollowingNodes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3E79758E-0508-439B-A732-8E145DB42DCB}" type="pres">
      <dgm:prSet presAssocID="{1C503A9C-B17D-4AFD-A0DE-FA31E91092B6}" presName="nodeFollowingNodes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5BBE64ED-88EB-43C4-B8F9-DBA16FA4352D}" type="pres">
      <dgm:prSet presAssocID="{5A465628-EE55-4BF6-BFC8-50DF6D4250D6}" presName="nodeFollowingNodes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87FC59F6-8CC1-4E32-9C24-A807C2D58397}" type="pres">
      <dgm:prSet presAssocID="{E57C7DFE-1C4C-432D-98B6-0EE5320E2381}" presName="nodeFollowingNodes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1CEA8DAC-2874-4E34-9EC4-C286D24164D4}" type="pres">
      <dgm:prSet presAssocID="{40A8CF05-0D04-4654-A4D9-FACE4AFFF43D}" presName="nodeFollowingNodes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</dgm:ptLst>
  <dgm:cxnLst>
    <dgm:cxn modelId="{8832983F-5472-404E-929D-7CD9EA4088BF}" type="presOf" srcId="{E57C7DFE-1C4C-432D-98B6-0EE5320E2381}" destId="{87FC59F6-8CC1-4E32-9C24-A807C2D58397}" srcOrd="0" destOrd="0" presId="urn:microsoft.com/office/officeart/2005/8/layout/cycle3"/>
    <dgm:cxn modelId="{04A85E80-C72D-454B-B2B3-7C0E0735F930}" srcId="{5BD6BEB4-B159-4A4F-BAB6-57BF7991B1C2}" destId="{1C503A9C-B17D-4AFD-A0DE-FA31E91092B6}" srcOrd="3" destOrd="0" parTransId="{DE762753-D451-490A-96FA-1ECBB202474E}" sibTransId="{86E1F581-62C7-43A4-9637-A28E82B10BCC}"/>
    <dgm:cxn modelId="{8D40B520-4579-4ED1-B33E-9E6C83527D65}" srcId="{5BD6BEB4-B159-4A4F-BAB6-57BF7991B1C2}" destId="{0483F283-75E7-436E-84E5-C99CAD941D90}" srcOrd="0" destOrd="0" parTransId="{FA6BD495-6228-4134-B4DC-392F2F149FFA}" sibTransId="{45CBD233-21FF-497B-822D-CD4855330F0B}"/>
    <dgm:cxn modelId="{9EDCBB04-2221-4015-960C-11EA33194AF5}" type="presOf" srcId="{9D729EF9-A207-4E12-95A1-BECA85909CD2}" destId="{80C3EBE6-FCF9-4A51-81B3-936BFF206471}" srcOrd="0" destOrd="0" presId="urn:microsoft.com/office/officeart/2005/8/layout/cycle3"/>
    <dgm:cxn modelId="{FAAC7886-62C9-41C8-8D0B-60378FC319EE}" srcId="{5BD6BEB4-B159-4A4F-BAB6-57BF7991B1C2}" destId="{9D729EF9-A207-4E12-95A1-BECA85909CD2}" srcOrd="2" destOrd="0" parTransId="{7EA15B0D-0620-4235-A6F5-559C21AC5280}" sibTransId="{EE602FA6-7B78-49C2-8217-E7E1FD462203}"/>
    <dgm:cxn modelId="{FA309CAD-361A-4391-BBCC-33F3713C8321}" type="presOf" srcId="{5A465628-EE55-4BF6-BFC8-50DF6D4250D6}" destId="{5BBE64ED-88EB-43C4-B8F9-DBA16FA4352D}" srcOrd="0" destOrd="0" presId="urn:microsoft.com/office/officeart/2005/8/layout/cycle3"/>
    <dgm:cxn modelId="{A8EBF529-4280-41B1-9814-1FECB89A5E88}" type="presOf" srcId="{8CA88F0F-FAD5-4BF6-BF81-D20211DAD009}" destId="{4550E4E5-961F-4B61-9917-586F550EB1B4}" srcOrd="0" destOrd="0" presId="urn:microsoft.com/office/officeart/2005/8/layout/cycle3"/>
    <dgm:cxn modelId="{B0309E96-1C66-4100-9CDC-BA6C07114803}" type="presOf" srcId="{1C503A9C-B17D-4AFD-A0DE-FA31E91092B6}" destId="{3E79758E-0508-439B-A732-8E145DB42DCB}" srcOrd="0" destOrd="0" presId="urn:microsoft.com/office/officeart/2005/8/layout/cycle3"/>
    <dgm:cxn modelId="{D4F2203F-4633-4582-A8D0-775E23EC3E0C}" type="presOf" srcId="{45CBD233-21FF-497B-822D-CD4855330F0B}" destId="{9E384C25-B223-4A74-A055-CF705373B1CC}" srcOrd="0" destOrd="0" presId="urn:microsoft.com/office/officeart/2005/8/layout/cycle3"/>
    <dgm:cxn modelId="{C2EDA84E-3180-4CFD-B889-D080C19BC071}" srcId="{5BD6BEB4-B159-4A4F-BAB6-57BF7991B1C2}" destId="{8CA88F0F-FAD5-4BF6-BF81-D20211DAD009}" srcOrd="1" destOrd="0" parTransId="{09349583-7ACF-4B6A-B67C-6A5D61ED6CE9}" sibTransId="{41B0497E-24A3-4E44-8ED7-AD84ED192CD9}"/>
    <dgm:cxn modelId="{4C580131-4D2E-4978-A792-612E034218C8}" srcId="{5BD6BEB4-B159-4A4F-BAB6-57BF7991B1C2}" destId="{E57C7DFE-1C4C-432D-98B6-0EE5320E2381}" srcOrd="5" destOrd="0" parTransId="{693A15E5-1274-4291-BB4D-33DCE3BA08C1}" sibTransId="{D7BD3A04-7BCC-41EA-B4E4-EDD23BB16E36}"/>
    <dgm:cxn modelId="{B8C13F1C-F6D9-4511-B6E2-1F8E198FDC0B}" type="presOf" srcId="{40A8CF05-0D04-4654-A4D9-FACE4AFFF43D}" destId="{1CEA8DAC-2874-4E34-9EC4-C286D24164D4}" srcOrd="0" destOrd="0" presId="urn:microsoft.com/office/officeart/2005/8/layout/cycle3"/>
    <dgm:cxn modelId="{FAE008F5-E444-41F8-A640-67EF1F3EA4CE}" type="presOf" srcId="{0483F283-75E7-436E-84E5-C99CAD941D90}" destId="{492D5EC5-4CBC-403F-BA88-F6B02790CEF5}" srcOrd="0" destOrd="0" presId="urn:microsoft.com/office/officeart/2005/8/layout/cycle3"/>
    <dgm:cxn modelId="{E28A7445-D1AD-4FAA-992B-144FF62C0A95}" srcId="{5BD6BEB4-B159-4A4F-BAB6-57BF7991B1C2}" destId="{40A8CF05-0D04-4654-A4D9-FACE4AFFF43D}" srcOrd="6" destOrd="0" parTransId="{32F0CFC8-E134-4CBE-A666-F90B031BD0C1}" sibTransId="{7E5A9AE1-EBE6-470B-8D6B-9E749AE5E029}"/>
    <dgm:cxn modelId="{B40F8BEE-8569-433E-87C2-0C9BA4E1007E}" srcId="{5BD6BEB4-B159-4A4F-BAB6-57BF7991B1C2}" destId="{5A465628-EE55-4BF6-BFC8-50DF6D4250D6}" srcOrd="4" destOrd="0" parTransId="{3880D114-5CEB-4F73-A60A-563BC71F9777}" sibTransId="{6E58CC33-FEA6-4E28-992E-6E7FEA28C003}"/>
    <dgm:cxn modelId="{DD463F1A-BDD5-48E2-8E44-02F45A4AF8F6}" type="presOf" srcId="{5BD6BEB4-B159-4A4F-BAB6-57BF7991B1C2}" destId="{2B9A3F1A-6D8F-4832-8B27-BB9A5B4D688C}" srcOrd="0" destOrd="0" presId="urn:microsoft.com/office/officeart/2005/8/layout/cycle3"/>
    <dgm:cxn modelId="{6806151A-429C-49B0-975E-AFFCFD4C4166}" type="presParOf" srcId="{2B9A3F1A-6D8F-4832-8B27-BB9A5B4D688C}" destId="{0E3FFC68-E83D-48CB-B872-92C2BCF19F23}" srcOrd="0" destOrd="0" presId="urn:microsoft.com/office/officeart/2005/8/layout/cycle3"/>
    <dgm:cxn modelId="{2C2CA060-0EF4-4C30-942C-A9F088A6BC5B}" type="presParOf" srcId="{0E3FFC68-E83D-48CB-B872-92C2BCF19F23}" destId="{492D5EC5-4CBC-403F-BA88-F6B02790CEF5}" srcOrd="0" destOrd="0" presId="urn:microsoft.com/office/officeart/2005/8/layout/cycle3"/>
    <dgm:cxn modelId="{88347147-CFC9-410C-9A4F-C4923429406E}" type="presParOf" srcId="{0E3FFC68-E83D-48CB-B872-92C2BCF19F23}" destId="{9E384C25-B223-4A74-A055-CF705373B1CC}" srcOrd="1" destOrd="0" presId="urn:microsoft.com/office/officeart/2005/8/layout/cycle3"/>
    <dgm:cxn modelId="{C61EFF5C-EF7B-46EE-AE64-63F724320489}" type="presParOf" srcId="{0E3FFC68-E83D-48CB-B872-92C2BCF19F23}" destId="{4550E4E5-961F-4B61-9917-586F550EB1B4}" srcOrd="2" destOrd="0" presId="urn:microsoft.com/office/officeart/2005/8/layout/cycle3"/>
    <dgm:cxn modelId="{005F0E05-FB6C-417F-B0A5-69B1869DD6B1}" type="presParOf" srcId="{0E3FFC68-E83D-48CB-B872-92C2BCF19F23}" destId="{80C3EBE6-FCF9-4A51-81B3-936BFF206471}" srcOrd="3" destOrd="0" presId="urn:microsoft.com/office/officeart/2005/8/layout/cycle3"/>
    <dgm:cxn modelId="{5573148C-F348-42F1-A4C3-17C007DD4831}" type="presParOf" srcId="{0E3FFC68-E83D-48CB-B872-92C2BCF19F23}" destId="{3E79758E-0508-439B-A732-8E145DB42DCB}" srcOrd="4" destOrd="0" presId="urn:microsoft.com/office/officeart/2005/8/layout/cycle3"/>
    <dgm:cxn modelId="{5890063A-2370-488E-BE74-344546EAE61E}" type="presParOf" srcId="{0E3FFC68-E83D-48CB-B872-92C2BCF19F23}" destId="{5BBE64ED-88EB-43C4-B8F9-DBA16FA4352D}" srcOrd="5" destOrd="0" presId="urn:microsoft.com/office/officeart/2005/8/layout/cycle3"/>
    <dgm:cxn modelId="{F2A8B2CE-C37C-4E73-8A17-7E866DF625CB}" type="presParOf" srcId="{0E3FFC68-E83D-48CB-B872-92C2BCF19F23}" destId="{87FC59F6-8CC1-4E32-9C24-A807C2D58397}" srcOrd="6" destOrd="0" presId="urn:microsoft.com/office/officeart/2005/8/layout/cycle3"/>
    <dgm:cxn modelId="{AC3E3EC1-5B5F-4CFE-8753-CABCBA76FE28}" type="presParOf" srcId="{0E3FFC68-E83D-48CB-B872-92C2BCF19F23}" destId="{1CEA8DAC-2874-4E34-9EC4-C286D24164D4}" srcOrd="7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E399E1-21C0-4ED0-AC00-E73F138A0802}">
      <dsp:nvSpPr>
        <dsp:cNvPr id="0" name=""/>
        <dsp:cNvSpPr/>
      </dsp:nvSpPr>
      <dsp:spPr>
        <a:xfrm>
          <a:off x="0" y="20599"/>
          <a:ext cx="8229600" cy="32114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600" b="1" kern="1200" baseline="0" dirty="0" smtClean="0"/>
            <a:t>1. Transición de estados:</a:t>
          </a:r>
          <a:endParaRPr lang="es-CL" sz="1600" b="1" kern="1200" dirty="0"/>
        </a:p>
      </dsp:txBody>
      <dsp:txXfrm>
        <a:off x="15677" y="36276"/>
        <a:ext cx="8198246" cy="289789"/>
      </dsp:txXfrm>
    </dsp:sp>
    <dsp:sp modelId="{5AE420B2-E363-4637-86DF-72DD748C8B39}">
      <dsp:nvSpPr>
        <dsp:cNvPr id="0" name=""/>
        <dsp:cNvSpPr/>
      </dsp:nvSpPr>
      <dsp:spPr>
        <a:xfrm>
          <a:off x="0" y="341743"/>
          <a:ext cx="8229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20320" rIns="113792" bIns="2032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s-ES_tradnl" sz="1600" b="0" kern="1200" baseline="0" dirty="0" smtClean="0"/>
            <a:t>Prueba los cambios de estados en una aplicación.</a:t>
          </a:r>
          <a:endParaRPr lang="es-CL" sz="1600" b="0" kern="1200" dirty="0"/>
        </a:p>
      </dsp:txBody>
      <dsp:txXfrm>
        <a:off x="0" y="341743"/>
        <a:ext cx="8229600" cy="298080"/>
      </dsp:txXfrm>
    </dsp:sp>
    <dsp:sp modelId="{93AD1EE2-BD97-4976-A075-7088BC8668FB}">
      <dsp:nvSpPr>
        <dsp:cNvPr id="0" name=""/>
        <dsp:cNvSpPr/>
      </dsp:nvSpPr>
      <dsp:spPr>
        <a:xfrm>
          <a:off x="0" y="639823"/>
          <a:ext cx="8229600" cy="321143"/>
        </a:xfrm>
        <a:prstGeom prst="roundRect">
          <a:avLst/>
        </a:prstGeom>
        <a:solidFill>
          <a:schemeClr val="accent2">
            <a:hueOff val="936304"/>
            <a:satOff val="-1168"/>
            <a:lumOff val="27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600" b="1" kern="1200" dirty="0" smtClean="0"/>
            <a:t>2. Tablas de decisión:</a:t>
          </a:r>
        </a:p>
      </dsp:txBody>
      <dsp:txXfrm>
        <a:off x="15677" y="655500"/>
        <a:ext cx="8198246" cy="289789"/>
      </dsp:txXfrm>
    </dsp:sp>
    <dsp:sp modelId="{1BD5D4FE-0FC2-4476-BCF4-5D3253803F28}">
      <dsp:nvSpPr>
        <dsp:cNvPr id="0" name=""/>
        <dsp:cNvSpPr/>
      </dsp:nvSpPr>
      <dsp:spPr>
        <a:xfrm>
          <a:off x="0" y="960967"/>
          <a:ext cx="8229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20320" rIns="113792" bIns="2032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s-ES_tradnl" sz="1600" b="0" kern="1200" dirty="0" smtClean="0"/>
            <a:t>Prueba y modela</a:t>
          </a:r>
          <a:r>
            <a:rPr lang="es-ES_tradnl" sz="1600" b="0" kern="1200" baseline="0" dirty="0" smtClean="0"/>
            <a:t> </a:t>
          </a:r>
          <a:r>
            <a:rPr lang="es-ES_tradnl" sz="1600" b="0" kern="1200" dirty="0" smtClean="0"/>
            <a:t>escenarios complejos. </a:t>
          </a:r>
        </a:p>
      </dsp:txBody>
      <dsp:txXfrm>
        <a:off x="0" y="960967"/>
        <a:ext cx="8229600" cy="298080"/>
      </dsp:txXfrm>
    </dsp:sp>
    <dsp:sp modelId="{8BC54FF1-4202-410F-808C-409BF2EA7A7F}">
      <dsp:nvSpPr>
        <dsp:cNvPr id="0" name=""/>
        <dsp:cNvSpPr/>
      </dsp:nvSpPr>
      <dsp:spPr>
        <a:xfrm>
          <a:off x="0" y="1259047"/>
          <a:ext cx="8229600" cy="321143"/>
        </a:xfrm>
        <a:prstGeom prst="roundRect">
          <a:avLst/>
        </a:prstGeom>
        <a:solidFill>
          <a:schemeClr val="accent2">
            <a:hueOff val="1872608"/>
            <a:satOff val="-2336"/>
            <a:lumOff val="54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600" b="1" kern="1200" dirty="0" smtClean="0"/>
            <a:t>3. Aleatorio:</a:t>
          </a:r>
        </a:p>
      </dsp:txBody>
      <dsp:txXfrm>
        <a:off x="15677" y="1274724"/>
        <a:ext cx="8198246" cy="289789"/>
      </dsp:txXfrm>
    </dsp:sp>
    <dsp:sp modelId="{67A8FDDA-2031-475A-A549-4C25C216A223}">
      <dsp:nvSpPr>
        <dsp:cNvPr id="0" name=""/>
        <dsp:cNvSpPr/>
      </dsp:nvSpPr>
      <dsp:spPr>
        <a:xfrm>
          <a:off x="0" y="1580191"/>
          <a:ext cx="8229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20320" rIns="113792" bIns="2032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s-ES_tradnl" sz="1600" b="0" kern="1200" dirty="0" smtClean="0"/>
            <a:t>Probar aleatoriamente,</a:t>
          </a:r>
          <a:r>
            <a:rPr lang="es-ES_tradnl" sz="1600" b="0" kern="1200" baseline="0" dirty="0" smtClean="0"/>
            <a:t> datos basura</a:t>
          </a:r>
          <a:endParaRPr lang="es-ES_tradnl" sz="1600" b="0" kern="1200" dirty="0" smtClean="0"/>
        </a:p>
      </dsp:txBody>
      <dsp:txXfrm>
        <a:off x="0" y="1580191"/>
        <a:ext cx="8229600" cy="298080"/>
      </dsp:txXfrm>
    </dsp:sp>
    <dsp:sp modelId="{065F9B3D-B8C9-452E-AA36-F0D7446CA755}">
      <dsp:nvSpPr>
        <dsp:cNvPr id="0" name=""/>
        <dsp:cNvSpPr/>
      </dsp:nvSpPr>
      <dsp:spPr>
        <a:xfrm>
          <a:off x="0" y="1878271"/>
          <a:ext cx="8229600" cy="321143"/>
        </a:xfrm>
        <a:prstGeom prst="roundRect">
          <a:avLst/>
        </a:prstGeom>
        <a:solidFill>
          <a:schemeClr val="accent2">
            <a:hueOff val="2808911"/>
            <a:satOff val="-3503"/>
            <a:lumOff val="82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600" b="1" kern="1200" dirty="0" smtClean="0"/>
            <a:t>4. Combinacional:</a:t>
          </a:r>
        </a:p>
      </dsp:txBody>
      <dsp:txXfrm>
        <a:off x="15677" y="1893948"/>
        <a:ext cx="8198246" cy="289789"/>
      </dsp:txXfrm>
    </dsp:sp>
    <dsp:sp modelId="{08425FF6-1278-4E59-832B-DA50ED5AC949}">
      <dsp:nvSpPr>
        <dsp:cNvPr id="0" name=""/>
        <dsp:cNvSpPr/>
      </dsp:nvSpPr>
      <dsp:spPr>
        <a:xfrm>
          <a:off x="0" y="2199414"/>
          <a:ext cx="8229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20320" rIns="113792" bIns="2032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s-ES_tradnl" sz="1600" b="0" kern="1200" dirty="0" smtClean="0"/>
            <a:t>Tomar combinaciones mas relevantes</a:t>
          </a:r>
          <a:r>
            <a:rPr lang="es-ES_tradnl" sz="1600" b="0" kern="1200" baseline="0" dirty="0" smtClean="0"/>
            <a:t> de una prueba</a:t>
          </a:r>
          <a:endParaRPr lang="es-ES_tradnl" sz="1600" b="0" kern="1200" dirty="0" smtClean="0"/>
        </a:p>
      </dsp:txBody>
      <dsp:txXfrm>
        <a:off x="0" y="2199414"/>
        <a:ext cx="8229600" cy="298080"/>
      </dsp:txXfrm>
    </dsp:sp>
    <dsp:sp modelId="{013C68B1-F8B2-42E8-AC4B-AD0A3AA8B2FF}">
      <dsp:nvSpPr>
        <dsp:cNvPr id="0" name=""/>
        <dsp:cNvSpPr/>
      </dsp:nvSpPr>
      <dsp:spPr>
        <a:xfrm>
          <a:off x="0" y="2497494"/>
          <a:ext cx="8229600" cy="321143"/>
        </a:xfrm>
        <a:prstGeom prst="roundRect">
          <a:avLst/>
        </a:prstGeom>
        <a:solidFill>
          <a:schemeClr val="accent2">
            <a:hueOff val="3745215"/>
            <a:satOff val="-4671"/>
            <a:lumOff val="109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600" b="1" kern="1200" dirty="0" smtClean="0"/>
            <a:t>5.</a:t>
          </a:r>
          <a:r>
            <a:rPr lang="es-ES_tradnl" sz="1600" b="1" kern="1200" baseline="0" dirty="0" smtClean="0"/>
            <a:t> </a:t>
          </a:r>
          <a:r>
            <a:rPr lang="es-ES_tradnl" sz="1600" b="1" kern="1200" dirty="0" smtClean="0"/>
            <a:t>Comportamiento: </a:t>
          </a:r>
        </a:p>
      </dsp:txBody>
      <dsp:txXfrm>
        <a:off x="15677" y="2513171"/>
        <a:ext cx="8198246" cy="289789"/>
      </dsp:txXfrm>
    </dsp:sp>
    <dsp:sp modelId="{2FA55BFB-1842-4F55-9120-93D43E6654BF}">
      <dsp:nvSpPr>
        <dsp:cNvPr id="0" name=""/>
        <dsp:cNvSpPr/>
      </dsp:nvSpPr>
      <dsp:spPr>
        <a:xfrm>
          <a:off x="0" y="2818638"/>
          <a:ext cx="8229600" cy="987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20320" rIns="113792" bIns="2032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s-ES_tradnl" sz="1600" b="0" kern="1200" dirty="0" smtClean="0"/>
            <a:t>Participación</a:t>
          </a:r>
          <a:r>
            <a:rPr lang="es-ES_tradnl" sz="1600" b="0" kern="1200" baseline="0" dirty="0" smtClean="0"/>
            <a:t> equivalente: Al existir varios datos semejantes para realizar una prueba, se decide tomar uno en representación de este conjunto de datos.</a:t>
          </a:r>
          <a:endParaRPr lang="es-ES_tradnl" sz="1600" b="0" kern="1200" dirty="0" smtClean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s-ES_tradnl" sz="1600" b="0" kern="1200" dirty="0" smtClean="0"/>
            <a:t>Limite: hace énfasis en probar los limites de una participación de datos semejantes(datos mínimos y máximos).</a:t>
          </a:r>
        </a:p>
      </dsp:txBody>
      <dsp:txXfrm>
        <a:off x="0" y="2818638"/>
        <a:ext cx="8229600" cy="987390"/>
      </dsp:txXfrm>
    </dsp:sp>
    <dsp:sp modelId="{965351BF-076C-4E67-BDF2-98FC57A75ECF}">
      <dsp:nvSpPr>
        <dsp:cNvPr id="0" name=""/>
        <dsp:cNvSpPr/>
      </dsp:nvSpPr>
      <dsp:spPr>
        <a:xfrm>
          <a:off x="0" y="3806028"/>
          <a:ext cx="8229600" cy="321143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600" b="1" kern="1200" dirty="0" smtClean="0"/>
            <a:t>6. Oráculos:</a:t>
          </a:r>
        </a:p>
      </dsp:txBody>
      <dsp:txXfrm>
        <a:off x="15677" y="3821705"/>
        <a:ext cx="8198246" cy="289789"/>
      </dsp:txXfrm>
    </dsp:sp>
    <dsp:sp modelId="{E6D651F2-9C95-49CE-8DC5-BD50A9088384}">
      <dsp:nvSpPr>
        <dsp:cNvPr id="0" name=""/>
        <dsp:cNvSpPr/>
      </dsp:nvSpPr>
      <dsp:spPr>
        <a:xfrm>
          <a:off x="0" y="4127172"/>
          <a:ext cx="8229600" cy="726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20320" rIns="113792" bIns="2032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s-ES_tradnl" sz="1600" b="0" kern="1200" dirty="0" smtClean="0"/>
            <a:t>Comparar una función verdadera y se toma como referencia para hacer pruebas. </a:t>
          </a:r>
          <a:r>
            <a:rPr lang="es-ES_tradnl" sz="1600" b="0" kern="1200" dirty="0" err="1" smtClean="0"/>
            <a:t>Ej</a:t>
          </a:r>
          <a:r>
            <a:rPr lang="es-ES_tradnl" sz="1600" b="0" kern="1200" dirty="0" smtClean="0"/>
            <a:t>: dos aplicaciones</a:t>
          </a:r>
          <a:r>
            <a:rPr lang="es-ES_tradnl" sz="1600" b="0" kern="1200" baseline="0" dirty="0" smtClean="0"/>
            <a:t> similares, tomar la que esta funcionando correctamente y compararla con la otra.</a:t>
          </a:r>
          <a:endParaRPr lang="es-ES_tradnl" sz="1600" b="0" kern="1200" dirty="0" smtClean="0"/>
        </a:p>
      </dsp:txBody>
      <dsp:txXfrm>
        <a:off x="0" y="4127172"/>
        <a:ext cx="8229600" cy="7265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384C25-B223-4A74-A055-CF705373B1CC}">
      <dsp:nvSpPr>
        <dsp:cNvPr id="0" name=""/>
        <dsp:cNvSpPr/>
      </dsp:nvSpPr>
      <dsp:spPr>
        <a:xfrm>
          <a:off x="343308" y="-33518"/>
          <a:ext cx="4696544" cy="4696544"/>
        </a:xfrm>
        <a:prstGeom prst="circularArrow">
          <a:avLst>
            <a:gd name="adj1" fmla="val 5544"/>
            <a:gd name="adj2" fmla="val 330680"/>
            <a:gd name="adj3" fmla="val 14541775"/>
            <a:gd name="adj4" fmla="val 16935377"/>
            <a:gd name="adj5" fmla="val 5757"/>
          </a:avLst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2D5EC5-4CBC-403F-BA88-F6B02790CEF5}">
      <dsp:nvSpPr>
        <dsp:cNvPr id="0" name=""/>
        <dsp:cNvSpPr/>
      </dsp:nvSpPr>
      <dsp:spPr>
        <a:xfrm>
          <a:off x="1974000" y="570"/>
          <a:ext cx="1435159" cy="717579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300" kern="1200" dirty="0" smtClean="0"/>
            <a:t>Necesidad y requerimientos</a:t>
          </a:r>
          <a:endParaRPr lang="es-CL" sz="1300" kern="1200" dirty="0"/>
        </a:p>
      </dsp:txBody>
      <dsp:txXfrm>
        <a:off x="2009029" y="35599"/>
        <a:ext cx="1365101" cy="647521"/>
      </dsp:txXfrm>
    </dsp:sp>
    <dsp:sp modelId="{4550E4E5-961F-4B61-9917-586F550EB1B4}">
      <dsp:nvSpPr>
        <dsp:cNvPr id="0" name=""/>
        <dsp:cNvSpPr/>
      </dsp:nvSpPr>
      <dsp:spPr>
        <a:xfrm>
          <a:off x="3539845" y="754641"/>
          <a:ext cx="1435159" cy="717579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300" kern="1200" dirty="0" smtClean="0"/>
            <a:t>Requerimientos y casos de uso</a:t>
          </a:r>
          <a:endParaRPr lang="es-CL" sz="1300" kern="1200" dirty="0"/>
        </a:p>
      </dsp:txBody>
      <dsp:txXfrm>
        <a:off x="3574874" y="789670"/>
        <a:ext cx="1365101" cy="647521"/>
      </dsp:txXfrm>
    </dsp:sp>
    <dsp:sp modelId="{80C3EBE6-FCF9-4A51-81B3-936BFF206471}">
      <dsp:nvSpPr>
        <dsp:cNvPr id="0" name=""/>
        <dsp:cNvSpPr/>
      </dsp:nvSpPr>
      <dsp:spPr>
        <a:xfrm>
          <a:off x="3926577" y="2449023"/>
          <a:ext cx="1435159" cy="717579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300" kern="1200" dirty="0" smtClean="0"/>
            <a:t>Casos de uso y diseño interfaz</a:t>
          </a:r>
          <a:endParaRPr lang="es-CL" sz="1300" kern="1200" dirty="0"/>
        </a:p>
      </dsp:txBody>
      <dsp:txXfrm>
        <a:off x="3961606" y="2484052"/>
        <a:ext cx="1365101" cy="647521"/>
      </dsp:txXfrm>
    </dsp:sp>
    <dsp:sp modelId="{3E79758E-0508-439B-A732-8E145DB42DCB}">
      <dsp:nvSpPr>
        <dsp:cNvPr id="0" name=""/>
        <dsp:cNvSpPr/>
      </dsp:nvSpPr>
      <dsp:spPr>
        <a:xfrm>
          <a:off x="2842979" y="3807813"/>
          <a:ext cx="1435159" cy="717579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300" kern="1200" dirty="0" smtClean="0"/>
            <a:t>Casos de uso y diseño arquitectura</a:t>
          </a:r>
          <a:endParaRPr lang="es-CL" sz="1300" kern="1200" dirty="0"/>
        </a:p>
      </dsp:txBody>
      <dsp:txXfrm>
        <a:off x="2878008" y="3842842"/>
        <a:ext cx="1365101" cy="647521"/>
      </dsp:txXfrm>
    </dsp:sp>
    <dsp:sp modelId="{5BBE64ED-88EB-43C4-B8F9-DBA16FA4352D}">
      <dsp:nvSpPr>
        <dsp:cNvPr id="0" name=""/>
        <dsp:cNvSpPr/>
      </dsp:nvSpPr>
      <dsp:spPr>
        <a:xfrm>
          <a:off x="1105022" y="3807813"/>
          <a:ext cx="1435159" cy="717579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300" kern="1200" dirty="0" smtClean="0"/>
            <a:t>casos de uso  y componente de SW</a:t>
          </a:r>
          <a:endParaRPr lang="es-CL" sz="1300" kern="1200" dirty="0"/>
        </a:p>
      </dsp:txBody>
      <dsp:txXfrm>
        <a:off x="1140051" y="3842842"/>
        <a:ext cx="1365101" cy="647521"/>
      </dsp:txXfrm>
    </dsp:sp>
    <dsp:sp modelId="{87FC59F6-8CC1-4E32-9C24-A807C2D58397}">
      <dsp:nvSpPr>
        <dsp:cNvPr id="0" name=""/>
        <dsp:cNvSpPr/>
      </dsp:nvSpPr>
      <dsp:spPr>
        <a:xfrm>
          <a:off x="21424" y="2449023"/>
          <a:ext cx="1435159" cy="717579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300" kern="1200" dirty="0" smtClean="0"/>
            <a:t>Casos de uso y casos de prueba</a:t>
          </a:r>
          <a:endParaRPr lang="es-CL" sz="1300" kern="1200" dirty="0"/>
        </a:p>
      </dsp:txBody>
      <dsp:txXfrm>
        <a:off x="56453" y="2484052"/>
        <a:ext cx="1365101" cy="647521"/>
      </dsp:txXfrm>
    </dsp:sp>
    <dsp:sp modelId="{1CEA8DAC-2874-4E34-9EC4-C286D24164D4}">
      <dsp:nvSpPr>
        <dsp:cNvPr id="0" name=""/>
        <dsp:cNvSpPr/>
      </dsp:nvSpPr>
      <dsp:spPr>
        <a:xfrm>
          <a:off x="408156" y="754641"/>
          <a:ext cx="1435159" cy="717579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300" kern="1200" dirty="0" smtClean="0"/>
            <a:t>Caso de uso y Software final</a:t>
          </a:r>
          <a:endParaRPr lang="es-CL" sz="1300" kern="1200" dirty="0"/>
        </a:p>
      </dsp:txBody>
      <dsp:txXfrm>
        <a:off x="443185" y="789670"/>
        <a:ext cx="1365101" cy="6475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jpeg>
</file>

<file path=ppt/media/image11.jpeg>
</file>

<file path=ppt/media/image12.jpeg>
</file>

<file path=ppt/media/image13.jpe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3.jp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C146F-061A-4952-88B2-C3063AB418D6}" type="datetimeFigureOut">
              <a:rPr lang="es-CL" smtClean="0"/>
              <a:t>05-07-2018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71F861-3BE2-4C1D-8A07-499E23BDCB2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59085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L" dirty="0" smtClean="0"/>
              <a:t>Compartir,</a:t>
            </a:r>
            <a:r>
              <a:rPr lang="es-CL" baseline="0" dirty="0" smtClean="0"/>
              <a:t> 2min.</a:t>
            </a:r>
            <a:endParaRPr lang="es-CL" dirty="0" smtClean="0"/>
          </a:p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71F861-3BE2-4C1D-8A07-499E23BDCB28}" type="slidenum">
              <a:rPr lang="es-CL" smtClean="0"/>
              <a:t>12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46816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L" dirty="0" smtClean="0"/>
              <a:t>Compartir,</a:t>
            </a:r>
            <a:r>
              <a:rPr lang="es-CL" baseline="0" dirty="0" smtClean="0"/>
              <a:t> 2min.</a:t>
            </a:r>
            <a:endParaRPr lang="es-CL" dirty="0" smtClean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71F861-3BE2-4C1D-8A07-499E23BDCB28}" type="slidenum">
              <a:rPr lang="es-CL" smtClean="0"/>
              <a:t>13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211056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 smtClean="0"/>
              <a:t>Compartir,</a:t>
            </a:r>
            <a:r>
              <a:rPr lang="es-CL" baseline="0" dirty="0" smtClean="0"/>
              <a:t> 2min.</a:t>
            </a:r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71F861-3BE2-4C1D-8A07-499E23BDCB28}" type="slidenum">
              <a:rPr lang="es-CL" smtClean="0"/>
              <a:t>14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232413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dirty="0" smtClean="0"/>
              <a:t>Una técnica </a:t>
            </a:r>
            <a:r>
              <a:rPr lang="es-AR" dirty="0" smtClean="0"/>
              <a:t>es un procedimiento que tiene como objetivo obtener un resultado determinado.</a:t>
            </a:r>
          </a:p>
          <a:p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9BAC6-CDD1-495F-B578-B1B655A186A6}" type="slidenum">
              <a:rPr lang="es-CL" smtClean="0"/>
              <a:pPr/>
              <a:t>16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766718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" indent="0">
              <a:lnSpc>
                <a:spcPct val="80000"/>
              </a:lnSpc>
              <a:buNone/>
            </a:pPr>
            <a:r>
              <a:rPr lang="es-ES_tradnl" sz="2800" dirty="0" smtClean="0"/>
              <a:t>Durante el proceso de prueba la trazabilidad permite verificar que: 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s-ES_tradnl" sz="2400" dirty="0" smtClean="0"/>
              <a:t>Los casos de prueba contengan todas las funcionalidades, los requerimientos o casos de uso definidos para el proyecto.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s-ES_tradnl" sz="2400" dirty="0" smtClean="0"/>
              <a:t>Los términos, siglas,</a:t>
            </a:r>
            <a:r>
              <a:rPr lang="es-ES_tradnl" sz="2400" baseline="0" dirty="0" smtClean="0"/>
              <a:t> </a:t>
            </a:r>
            <a:r>
              <a:rPr lang="es-ES_tradnl" sz="2400" dirty="0" smtClean="0"/>
              <a:t>acrónimos o abreviaciones significa la misma cosa en todos los documentos.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s-ES_tradnl" sz="2400" dirty="0" smtClean="0"/>
              <a:t>Los documentos de casos de prueba, planilla de defectos, planificación,</a:t>
            </a:r>
            <a:r>
              <a:rPr lang="es-ES_tradnl" sz="2400" baseline="0" dirty="0" smtClean="0"/>
              <a:t> cierre de proceso,</a:t>
            </a:r>
            <a:r>
              <a:rPr lang="es-ES_tradnl" sz="2400" dirty="0" smtClean="0"/>
              <a:t> no se contradicen.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s-ES_tradnl" sz="2400" dirty="0" smtClean="0"/>
              <a:t>Todos los componentes del software están contenidos en los casos de prueba y fueron verificados.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s-ES_tradnl" sz="2400" dirty="0" smtClean="0"/>
              <a:t>Todos</a:t>
            </a:r>
            <a:r>
              <a:rPr lang="es-ES_tradnl" sz="2400" baseline="0" dirty="0" smtClean="0"/>
              <a:t> los defectos detectados están contenidos y registrados en el reporte de defectos</a:t>
            </a:r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71F861-3BE2-4C1D-8A07-499E23BDCB28}" type="slidenum">
              <a:rPr lang="es-CL" smtClean="0"/>
              <a:t>21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00462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445F-D772-5243-A7D6-03077CD255FB}" type="datetimeFigureOut">
              <a:rPr lang="es-ES_tradnl" smtClean="0"/>
              <a:pPr/>
              <a:t>05/07/2018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  <p:pic>
        <p:nvPicPr>
          <p:cNvPr id="7" name="Imagen 6" descr="logo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9" name="Imagen 8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0" name="Imagen 9" descr="2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D11D8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8422" y="297797"/>
            <a:ext cx="1156138" cy="166414"/>
          </a:xfrm>
          <a:prstGeom prst="rect">
            <a:avLst/>
          </a:prstGeom>
          <a:solidFill>
            <a:srgbClr val="D11D8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866" y="297797"/>
            <a:ext cx="1156138" cy="166414"/>
          </a:xfrm>
          <a:prstGeom prst="rect">
            <a:avLst/>
          </a:prstGeom>
          <a:solidFill>
            <a:srgbClr val="CD45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C63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C984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9" name="Imagen 8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0" name="Imagen 9" descr="4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A9C1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099034" y="297797"/>
            <a:ext cx="1156138" cy="166414"/>
          </a:xfrm>
          <a:prstGeom prst="rect">
            <a:avLst/>
          </a:prstGeom>
          <a:solidFill>
            <a:srgbClr val="A9C1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55172" y="297797"/>
            <a:ext cx="1156138" cy="166414"/>
          </a:xfrm>
          <a:prstGeom prst="rect">
            <a:avLst/>
          </a:prstGeom>
          <a:solidFill>
            <a:srgbClr val="D2DE7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DFE9A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EAF0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5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F8751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F8751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FAB67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FBCCA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FCDE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6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F8CA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F8CA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FAE17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FCEB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FDF3C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7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A9120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A9120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D18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DFA8A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EAC7C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445F-D772-5243-A7D6-03077CD255FB}" type="datetimeFigureOut">
              <a:rPr lang="es-ES_tradnl" smtClean="0"/>
              <a:pPr/>
              <a:t>05/07/2018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8" name="Imagen 7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9" name="Imagen 8" descr="14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71390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7139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B4967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BB6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DCD0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8" name="Imagen 7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9" name="Imagen 8" descr="15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665C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665C5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AEA9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6C3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D9D8D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portada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00575" y="0"/>
            <a:ext cx="4543425" cy="6858000"/>
          </a:xfrm>
          <a:prstGeom prst="rect">
            <a:avLst/>
          </a:prstGeom>
        </p:spPr>
      </p:pic>
      <p:pic>
        <p:nvPicPr>
          <p:cNvPr id="8" name="Imagen 7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55129" y="2294863"/>
            <a:ext cx="4720458" cy="105718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pt institucional-actualizado[1]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043416" cy="6781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 userDrawn="1"/>
        </p:nvSpPr>
        <p:spPr>
          <a:xfrm>
            <a:off x="1748454" y="-27988"/>
            <a:ext cx="173111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8000" b="1" dirty="0" smtClean="0">
                <a:solidFill>
                  <a:srgbClr val="2871B4"/>
                </a:solidFill>
                <a:latin typeface="Myriad Pro"/>
                <a:cs typeface="Myriad Pro"/>
              </a:rPr>
              <a:t>16</a:t>
            </a:r>
            <a:endParaRPr lang="es-ES_tradnl" sz="8000" b="1" dirty="0">
              <a:solidFill>
                <a:srgbClr val="2871B4"/>
              </a:solidFill>
              <a:latin typeface="Myriad Pro"/>
              <a:cs typeface="Myriad Pr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8" name="Imagen 7" descr="1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sp>
        <p:nvSpPr>
          <p:cNvPr id="5" name="Rectángulo 4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4A216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8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4A21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Rectángulo 9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5A35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Rectángulo 10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D4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Rectángulo 11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7D669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6" name="Imagen 5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7" name="Imagen 6" descr="3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32A3C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32A3C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45ACC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2B2C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83BBC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3445F-D772-5243-A7D6-03077CD255FB}" type="datetimeFigureOut">
              <a:rPr lang="es-ES_tradnl" smtClean="0"/>
              <a:pPr/>
              <a:t>05/07/2018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77" r:id="rId7"/>
    <p:sldLayoutId id="2147483667" r:id="rId8"/>
    <p:sldLayoutId id="2147483678" r:id="rId9"/>
    <p:sldLayoutId id="2147483672" r:id="rId10"/>
    <p:sldLayoutId id="2147483679" r:id="rId11"/>
    <p:sldLayoutId id="2147483673" r:id="rId12"/>
    <p:sldLayoutId id="2147483680" r:id="rId13"/>
    <p:sldLayoutId id="2147483674" r:id="rId14"/>
    <p:sldLayoutId id="2147483681" r:id="rId15"/>
    <p:sldLayoutId id="2147483675" r:id="rId16"/>
    <p:sldLayoutId id="2147483682" r:id="rId17"/>
    <p:sldLayoutId id="2147483676" r:id="rId18"/>
    <p:sldLayoutId id="2147483683" r:id="rId19"/>
    <p:sldLayoutId id="2147483670" r:id="rId20"/>
    <p:sldLayoutId id="2147483684" r:id="rId21"/>
    <p:sldLayoutId id="2147483671" r:id="rId22"/>
    <p:sldLayoutId id="2147483685" r:id="rId2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microsoft.com/office/2007/relationships/hdphoto" Target="../media/hdphoto2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22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873904" y="3694012"/>
            <a:ext cx="2723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rgbClr val="0A253E"/>
                </a:solidFill>
                <a:latin typeface="Candara"/>
                <a:cs typeface="Candara"/>
              </a:rPr>
              <a:t>Casos de Prueba</a:t>
            </a:r>
            <a:endParaRPr lang="es-ES_tradnl" sz="2800" b="1" dirty="0">
              <a:solidFill>
                <a:srgbClr val="0A253E"/>
              </a:solidFill>
              <a:latin typeface="Candara"/>
              <a:cs typeface="Candara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" y="2297121"/>
            <a:ext cx="6616700" cy="11072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s-AR" sz="2400" dirty="0" smtClean="0"/>
              <a:t>En un módulo/pantalla, nunca debe faltar un caso de prueba para la revisión de gramática y ortografía.</a:t>
            </a:r>
          </a:p>
          <a:p>
            <a:pPr algn="just"/>
            <a:r>
              <a:rPr lang="es-AR" sz="2400" dirty="0" smtClean="0"/>
              <a:t>Si es necesario, indicar un lote de datos con los que se deba realizar la prueba.</a:t>
            </a:r>
          </a:p>
          <a:p>
            <a:pPr algn="just"/>
            <a:r>
              <a:rPr lang="es-AR" sz="2400" dirty="0" smtClean="0"/>
              <a:t>¡Los casos de prueba deben mantener actualizados!</a:t>
            </a:r>
          </a:p>
          <a:p>
            <a:pPr algn="just"/>
            <a:r>
              <a:rPr lang="es-AR" sz="2400" dirty="0" smtClean="0"/>
              <a:t>Los casos de prueba deben tener una correcta gramática y ortografía.</a:t>
            </a:r>
          </a:p>
          <a:p>
            <a:pPr algn="just"/>
            <a:endParaRPr lang="es-AR" sz="2400" dirty="0" smtClean="0"/>
          </a:p>
        </p:txBody>
      </p:sp>
      <p:sp>
        <p:nvSpPr>
          <p:cNvPr id="2" name="1 Título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pPr algn="r"/>
            <a:r>
              <a:rPr lang="es-AR" sz="2800" b="1" dirty="0" smtClean="0">
                <a:solidFill>
                  <a:schemeClr val="bg1"/>
                </a:solidFill>
              </a:rPr>
              <a:t>Generales</a:t>
            </a:r>
            <a:endParaRPr lang="es-AR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6683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7"/>
          <p:cNvSpPr/>
          <p:nvPr/>
        </p:nvSpPr>
        <p:spPr>
          <a:xfrm>
            <a:off x="873904" y="2829580"/>
            <a:ext cx="320761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chemeClr val="bg1"/>
                </a:solidFill>
                <a:latin typeface="Candara"/>
                <a:cs typeface="Candara"/>
              </a:rPr>
              <a:t>Ejemplo</a:t>
            </a:r>
          </a:p>
          <a:p>
            <a:r>
              <a:rPr lang="es-ES_tradnl" sz="2800" b="1" dirty="0" smtClean="0">
                <a:solidFill>
                  <a:schemeClr val="bg1"/>
                </a:solidFill>
                <a:latin typeface="Candara"/>
                <a:cs typeface="Candara"/>
              </a:rPr>
              <a:t>Casos de prueba y Caso de uso</a:t>
            </a:r>
            <a:endParaRPr lang="es-ES_tradnl" sz="2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0" y="1588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es-AR" sz="2800" b="1" dirty="0" smtClean="0">
                <a:solidFill>
                  <a:schemeClr val="bg1"/>
                </a:solidFill>
              </a:rPr>
              <a:t/>
            </a:r>
            <a:br>
              <a:rPr lang="es-AR" sz="2800" b="1" dirty="0" smtClean="0">
                <a:solidFill>
                  <a:schemeClr val="bg1"/>
                </a:solidFill>
              </a:rPr>
            </a:br>
            <a:r>
              <a:rPr lang="es-AR" sz="2800" b="1" dirty="0" smtClean="0">
                <a:solidFill>
                  <a:schemeClr val="bg1"/>
                </a:solidFill>
              </a:rPr>
              <a:t>CASO de USO “Entrada Sistema”</a:t>
            </a:r>
            <a:endParaRPr lang="es-AR" sz="2800" dirty="0">
              <a:solidFill>
                <a:schemeClr val="bg1"/>
              </a:solidFill>
            </a:endParaRPr>
          </a:p>
        </p:txBody>
      </p:sp>
      <p:pic>
        <p:nvPicPr>
          <p:cNvPr id="3074" name="Picture 2" descr="https://d13yacurqjgara.cloudfront.net/users/48747/screenshots/679098/log-in-screen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20615" y="1362950"/>
            <a:ext cx="3009347" cy="2257010"/>
          </a:xfrm>
          <a:prstGeom prst="rect">
            <a:avLst/>
          </a:prstGeom>
          <a:noFill/>
        </p:spPr>
      </p:pic>
      <p:graphicFrame>
        <p:nvGraphicFramePr>
          <p:cNvPr id="4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3744134"/>
              </p:ext>
            </p:extLst>
          </p:nvPr>
        </p:nvGraphicFramePr>
        <p:xfrm>
          <a:off x="920615" y="3967908"/>
          <a:ext cx="7323738" cy="192786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822585"/>
                <a:gridCol w="5501153"/>
              </a:tblGrid>
              <a:tr h="0">
                <a:tc>
                  <a:txBody>
                    <a:bodyPr/>
                    <a:lstStyle/>
                    <a:p>
                      <a:pPr algn="just" fontAlgn="b"/>
                      <a:r>
                        <a:rPr lang="es-CL" sz="2000" b="1" u="none" strike="noStrike" dirty="0" err="1">
                          <a:effectLst/>
                        </a:rPr>
                        <a:t>Nro</a:t>
                      </a:r>
                      <a:endParaRPr lang="es-CL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s-CL" sz="1600" u="none" strike="noStrike" dirty="0">
                          <a:effectLst/>
                        </a:rPr>
                        <a:t>CU01</a:t>
                      </a:r>
                      <a:endParaRPr lang="es-C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just" fontAlgn="b"/>
                      <a:r>
                        <a:rPr lang="es-CL" sz="2000" b="1" u="none" strike="noStrike" dirty="0">
                          <a:effectLst/>
                        </a:rPr>
                        <a:t>Nombre </a:t>
                      </a:r>
                      <a:endParaRPr lang="es-CL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s-CL" sz="1600" u="none" strike="noStrike" dirty="0" smtClean="0">
                          <a:effectLst/>
                        </a:rPr>
                        <a:t>Entrada </a:t>
                      </a:r>
                      <a:r>
                        <a:rPr lang="es-CL" sz="1600" u="none" strike="noStrike" dirty="0">
                          <a:effectLst/>
                        </a:rPr>
                        <a:t>sistema</a:t>
                      </a:r>
                      <a:endParaRPr lang="es-C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just" fontAlgn="b"/>
                      <a:r>
                        <a:rPr lang="es-CL" sz="2000" b="1" u="none" strike="noStrike" dirty="0">
                          <a:effectLst/>
                        </a:rPr>
                        <a:t>Descripción</a:t>
                      </a:r>
                      <a:endParaRPr lang="es-CL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s-CL" sz="1600" u="none" strike="noStrike" dirty="0">
                          <a:effectLst/>
                        </a:rPr>
                        <a:t>Este caso de uso permite a los usuarios validar su identidad ante el sistema, muestra en pantalla un cuadro de dialogo donde se digita el </a:t>
                      </a:r>
                      <a:r>
                        <a:rPr lang="es-CL" sz="1600" u="none" strike="noStrike" dirty="0" err="1">
                          <a:effectLst/>
                        </a:rPr>
                        <a:t>username</a:t>
                      </a:r>
                      <a:r>
                        <a:rPr lang="es-CL" sz="1600" u="none" strike="noStrike" dirty="0">
                          <a:effectLst/>
                        </a:rPr>
                        <a:t> de usuario y </a:t>
                      </a:r>
                      <a:r>
                        <a:rPr lang="es-CL" sz="1600" u="none" strike="noStrike" dirty="0" err="1" smtClean="0">
                          <a:effectLst/>
                        </a:rPr>
                        <a:t>pasword</a:t>
                      </a:r>
                      <a:r>
                        <a:rPr lang="es-CL" sz="1600" u="none" strike="noStrike" dirty="0" smtClean="0">
                          <a:effectLst/>
                        </a:rPr>
                        <a:t> </a:t>
                      </a:r>
                      <a:r>
                        <a:rPr lang="es-CL" sz="1600" u="none" strike="noStrike" dirty="0">
                          <a:effectLst/>
                        </a:rPr>
                        <a:t>para poder ingresar a la aplicación.</a:t>
                      </a:r>
                      <a:endParaRPr lang="es-C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just" fontAlgn="b"/>
                      <a:r>
                        <a:rPr lang="es-CL" sz="2000" b="1" u="none" strike="noStrike" dirty="0">
                          <a:effectLst/>
                        </a:rPr>
                        <a:t>Actor</a:t>
                      </a:r>
                      <a:endParaRPr lang="es-CL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s-CL" sz="1600" u="none" strike="noStrike" dirty="0">
                          <a:effectLst/>
                        </a:rPr>
                        <a:t>Usuario</a:t>
                      </a:r>
                      <a:endParaRPr lang="es-C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sp>
        <p:nvSpPr>
          <p:cNvPr id="5" name="Rectángulo 4"/>
          <p:cNvSpPr/>
          <p:nvPr/>
        </p:nvSpPr>
        <p:spPr>
          <a:xfrm>
            <a:off x="4247535" y="1754746"/>
            <a:ext cx="4576755" cy="83099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s-CL" sz="2400" dirty="0" smtClean="0">
                <a:solidFill>
                  <a:schemeClr val="bg1"/>
                </a:solidFill>
              </a:rPr>
              <a:t>¿Para qué crees que necesito conocer los caso de uso?</a:t>
            </a:r>
            <a:endParaRPr lang="es-CL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656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AR" sz="2400" dirty="0" smtClean="0"/>
              <a:t>ID: CP1</a:t>
            </a:r>
          </a:p>
          <a:p>
            <a:pPr algn="just"/>
            <a:r>
              <a:rPr lang="es-AR" sz="2400" dirty="0" smtClean="0"/>
              <a:t>Descripción: </a:t>
            </a:r>
          </a:p>
          <a:p>
            <a:pPr lvl="1" algn="just"/>
            <a:r>
              <a:rPr lang="es-AR" sz="2000" dirty="0" smtClean="0"/>
              <a:t>Comprobar que el sistema verifica Usuario y </a:t>
            </a:r>
            <a:r>
              <a:rPr lang="es-AR" sz="2000" dirty="0" err="1" smtClean="0"/>
              <a:t>Password</a:t>
            </a:r>
            <a:r>
              <a:rPr lang="es-AR" sz="2000" dirty="0" smtClean="0"/>
              <a:t> incorrecta</a:t>
            </a:r>
          </a:p>
          <a:p>
            <a:pPr algn="just"/>
            <a:r>
              <a:rPr lang="es-AR" sz="2400" dirty="0" smtClean="0"/>
              <a:t>Datos de prueba: usuario “hacker” </a:t>
            </a:r>
            <a:r>
              <a:rPr lang="es-AR" sz="2400" dirty="0" err="1" smtClean="0"/>
              <a:t>password</a:t>
            </a:r>
            <a:r>
              <a:rPr lang="es-AR" sz="2400" dirty="0" smtClean="0"/>
              <a:t> “hacker”</a:t>
            </a:r>
          </a:p>
          <a:p>
            <a:pPr algn="just"/>
            <a:r>
              <a:rPr lang="es-AR" sz="2400" dirty="0" smtClean="0"/>
              <a:t>Resultado esperado:</a:t>
            </a:r>
          </a:p>
          <a:p>
            <a:pPr lvl="1" algn="just"/>
            <a:r>
              <a:rPr lang="es-AR" sz="2000" dirty="0" smtClean="0"/>
              <a:t>No deja entrar a un usuario existente con un </a:t>
            </a:r>
            <a:r>
              <a:rPr lang="es-AR" sz="2000" dirty="0" err="1" smtClean="0"/>
              <a:t>password</a:t>
            </a:r>
            <a:r>
              <a:rPr lang="es-AR" sz="2000" dirty="0" smtClean="0"/>
              <a:t> equivocado. </a:t>
            </a:r>
          </a:p>
          <a:p>
            <a:pPr lvl="1" algn="just"/>
            <a:r>
              <a:rPr lang="es-AR" sz="2000" dirty="0" smtClean="0"/>
              <a:t>Debe desplegar un mensaje de error.</a:t>
            </a:r>
            <a:endParaRPr lang="es-AR" sz="2000" dirty="0"/>
          </a:p>
        </p:txBody>
      </p:sp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0" y="165100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es-AR" sz="2400" b="1" dirty="0" smtClean="0">
                <a:solidFill>
                  <a:schemeClr val="bg1"/>
                </a:solidFill>
              </a:rPr>
              <a:t>CASO de PRUEBA CP1 </a:t>
            </a:r>
            <a:br>
              <a:rPr lang="es-AR" sz="2400" b="1" dirty="0" smtClean="0">
                <a:solidFill>
                  <a:schemeClr val="bg1"/>
                </a:solidFill>
              </a:rPr>
            </a:br>
            <a:r>
              <a:rPr lang="es-AR" sz="2400" b="1" dirty="0" smtClean="0">
                <a:solidFill>
                  <a:schemeClr val="bg1"/>
                </a:solidFill>
              </a:rPr>
              <a:t>CASO de USO “Entrada Sistema”</a:t>
            </a:r>
            <a:endParaRPr lang="es-AR" sz="2400" dirty="0">
              <a:solidFill>
                <a:schemeClr val="bg1"/>
              </a:solidFill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1224116" y="4770664"/>
            <a:ext cx="6666272" cy="95410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L" sz="2800" dirty="0" smtClean="0">
                <a:solidFill>
                  <a:schemeClr val="bg1"/>
                </a:solidFill>
              </a:rPr>
              <a:t>¿Qué otras pruebas se pueden hacer para verificar un usuario y </a:t>
            </a:r>
            <a:r>
              <a:rPr lang="es-CL" sz="2800" dirty="0" err="1" smtClean="0">
                <a:solidFill>
                  <a:schemeClr val="bg1"/>
                </a:solidFill>
              </a:rPr>
              <a:t>password</a:t>
            </a:r>
            <a:r>
              <a:rPr lang="es-CL" sz="2800" dirty="0" smtClean="0">
                <a:solidFill>
                  <a:schemeClr val="bg1"/>
                </a:solidFill>
              </a:rPr>
              <a:t> Incorrecto?</a:t>
            </a:r>
            <a:endParaRPr lang="es-C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4554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sz="2400" dirty="0" smtClean="0"/>
              <a:t>ID: CP2</a:t>
            </a:r>
          </a:p>
          <a:p>
            <a:r>
              <a:rPr lang="es-AR" sz="2400" dirty="0" smtClean="0"/>
              <a:t>Descripción: </a:t>
            </a:r>
          </a:p>
          <a:p>
            <a:pPr lvl="1"/>
            <a:r>
              <a:rPr lang="es-AR" sz="2000" dirty="0" smtClean="0"/>
              <a:t>Comprobar Usuario y </a:t>
            </a:r>
            <a:r>
              <a:rPr lang="es-AR" sz="2000" dirty="0" err="1" smtClean="0"/>
              <a:t>Password</a:t>
            </a:r>
            <a:r>
              <a:rPr lang="es-AR" sz="2000" dirty="0" smtClean="0"/>
              <a:t> correcta</a:t>
            </a:r>
          </a:p>
          <a:p>
            <a:r>
              <a:rPr lang="es-AR" sz="2400" dirty="0" smtClean="0"/>
              <a:t>Datos de prueba: </a:t>
            </a:r>
          </a:p>
          <a:p>
            <a:r>
              <a:rPr lang="es-AR" sz="2400" dirty="0" smtClean="0"/>
              <a:t>Resultado esperado: </a:t>
            </a:r>
          </a:p>
          <a:p>
            <a:pPr lvl="1"/>
            <a:r>
              <a:rPr lang="es-AR" sz="2000" dirty="0"/>
              <a:t>D</a:t>
            </a:r>
            <a:r>
              <a:rPr lang="es-AR" sz="2000" dirty="0" smtClean="0"/>
              <a:t>eja entrar a un usuario existente al sistema.</a:t>
            </a:r>
          </a:p>
          <a:p>
            <a:pPr lvl="1"/>
            <a:r>
              <a:rPr lang="es-AR" sz="2000" dirty="0" smtClean="0"/>
              <a:t>Direcciona al módulo correspondiente según usuario ingresado</a:t>
            </a:r>
            <a:endParaRPr lang="es-AR" sz="2000" dirty="0"/>
          </a:p>
        </p:txBody>
      </p:sp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0" y="184150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es-AR" sz="2400" b="1" dirty="0" smtClean="0">
                <a:solidFill>
                  <a:schemeClr val="bg1"/>
                </a:solidFill>
              </a:rPr>
              <a:t>CASO de PRUEBA CP2 </a:t>
            </a:r>
            <a:br>
              <a:rPr lang="es-AR" sz="2400" b="1" dirty="0" smtClean="0">
                <a:solidFill>
                  <a:schemeClr val="bg1"/>
                </a:solidFill>
              </a:rPr>
            </a:br>
            <a:r>
              <a:rPr lang="es-AR" sz="2400" b="1" dirty="0" smtClean="0">
                <a:solidFill>
                  <a:schemeClr val="bg1"/>
                </a:solidFill>
              </a:rPr>
              <a:t>CASO de USO “Entrada Sistema”</a:t>
            </a:r>
            <a:endParaRPr lang="es-AR" sz="2400" dirty="0">
              <a:solidFill>
                <a:schemeClr val="bg1"/>
              </a:solidFill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2408170" y="4932896"/>
            <a:ext cx="6135328" cy="95410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L" sz="2800" dirty="0" smtClean="0">
                <a:solidFill>
                  <a:schemeClr val="bg1"/>
                </a:solidFill>
              </a:rPr>
              <a:t>¿Qué le falta a este caso de prueba?</a:t>
            </a:r>
          </a:p>
          <a:p>
            <a:pPr algn="ctr"/>
            <a:r>
              <a:rPr lang="es-CL" sz="2800" dirty="0" smtClean="0">
                <a:solidFill>
                  <a:schemeClr val="bg1"/>
                </a:solidFill>
              </a:rPr>
              <a:t>¿De dónde se obtiene esta información?</a:t>
            </a:r>
            <a:endParaRPr lang="es-C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66856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7"/>
          <p:cNvSpPr/>
          <p:nvPr/>
        </p:nvSpPr>
        <p:spPr>
          <a:xfrm>
            <a:off x="873904" y="2829580"/>
            <a:ext cx="32076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600" b="1" dirty="0" smtClean="0">
                <a:solidFill>
                  <a:schemeClr val="bg1"/>
                </a:solidFill>
                <a:latin typeface="Candara"/>
                <a:cs typeface="Candara"/>
              </a:rPr>
              <a:t>Estrategia de Pruebas</a:t>
            </a:r>
            <a:endParaRPr lang="es-ES_tradnl" sz="36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  <p:extLst>
      <p:ext uri="{BB962C8B-B14F-4D97-AF65-F5344CB8AC3E}">
        <p14:creationId xmlns:p14="http://schemas.microsoft.com/office/powerpoint/2010/main" val="802320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ES_tradnl" sz="2800" dirty="0" smtClean="0"/>
              <a:t>Son procedimientos a seguir para ejecutar pruebas.</a:t>
            </a:r>
          </a:p>
          <a:p>
            <a:pPr algn="just"/>
            <a:r>
              <a:rPr lang="es-ES_tradnl" sz="2800" dirty="0" smtClean="0"/>
              <a:t>Existen diversas estrategias </a:t>
            </a:r>
            <a:r>
              <a:rPr lang="es-ES_tradnl" sz="2800" dirty="0"/>
              <a:t>para </a:t>
            </a:r>
            <a:r>
              <a:rPr lang="es-ES_tradnl" sz="2800" dirty="0" smtClean="0"/>
              <a:t>pruebas funcionales, no funcionales y estructurales.</a:t>
            </a:r>
          </a:p>
          <a:p>
            <a:pPr algn="just"/>
            <a:r>
              <a:rPr lang="es-ES_tradnl" sz="2800" dirty="0" smtClean="0"/>
              <a:t>Las </a:t>
            </a:r>
            <a:r>
              <a:rPr lang="es-ES_tradnl" sz="2800" dirty="0"/>
              <a:t>estrategias de </a:t>
            </a:r>
            <a:r>
              <a:rPr lang="es-ES_tradnl" sz="2800" dirty="0" smtClean="0"/>
              <a:t>pruebas permiten tomar decisiones al diseñar casos de prueba.</a:t>
            </a:r>
          </a:p>
          <a:p>
            <a:pPr algn="just"/>
            <a:r>
              <a:rPr lang="es-ES_tradnl" sz="2800" dirty="0" smtClean="0"/>
              <a:t>Son complementarias, es común utilizar diferentes </a:t>
            </a:r>
            <a:r>
              <a:rPr lang="es-ES_tradnl" sz="2800" dirty="0"/>
              <a:t>estrategias de </a:t>
            </a:r>
            <a:r>
              <a:rPr lang="es-ES_tradnl" sz="2800" dirty="0" smtClean="0"/>
              <a:t>pruebas en un mismo plan de pruebas.</a:t>
            </a:r>
          </a:p>
          <a:p>
            <a:pPr algn="just">
              <a:buNone/>
            </a:pPr>
            <a:endParaRPr lang="es-AR" sz="2800" dirty="0"/>
          </a:p>
        </p:txBody>
      </p:sp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es-ES_tradnl" sz="2800" b="1" dirty="0" smtClean="0">
                <a:solidFill>
                  <a:schemeClr val="bg1"/>
                </a:solidFill>
              </a:rPr>
              <a:t>Estrategias </a:t>
            </a:r>
            <a:r>
              <a:rPr lang="es-ES_tradnl" sz="2800" b="1" dirty="0">
                <a:solidFill>
                  <a:schemeClr val="bg1"/>
                </a:solidFill>
              </a:rPr>
              <a:t>de </a:t>
            </a:r>
            <a:r>
              <a:rPr lang="es-ES_tradnl" sz="2800" b="1" dirty="0" smtClean="0">
                <a:solidFill>
                  <a:schemeClr val="bg1"/>
                </a:solidFill>
              </a:rPr>
              <a:t>pruebas</a:t>
            </a:r>
            <a:endParaRPr lang="es-AR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3753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Marcador de contenido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9900887"/>
              </p:ext>
            </p:extLst>
          </p:nvPr>
        </p:nvGraphicFramePr>
        <p:xfrm>
          <a:off x="457200" y="1172497"/>
          <a:ext cx="8229600" cy="48743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smtClean="0">
                <a:solidFill>
                  <a:schemeClr val="bg1"/>
                </a:solidFill>
              </a:rPr>
              <a:t>Estrategias de pruebas funcionales</a:t>
            </a:r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72126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7"/>
          <p:cNvSpPr/>
          <p:nvPr/>
        </p:nvSpPr>
        <p:spPr>
          <a:xfrm>
            <a:off x="873904" y="2829580"/>
            <a:ext cx="32076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600" b="1" dirty="0" smtClean="0">
                <a:solidFill>
                  <a:schemeClr val="bg1"/>
                </a:solidFill>
                <a:latin typeface="Candara"/>
                <a:cs typeface="Candara"/>
              </a:rPr>
              <a:t>Trazabilidad</a:t>
            </a:r>
            <a:endParaRPr lang="es-ES_tradnl" sz="36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CL" sz="2800" dirty="0"/>
              <a:t>Es la habilidad de dejar una huella o </a:t>
            </a:r>
            <a:r>
              <a:rPr lang="es-CL" sz="2800" dirty="0" smtClean="0"/>
              <a:t>rastro </a:t>
            </a:r>
            <a:r>
              <a:rPr lang="es-CL" sz="2800" dirty="0"/>
              <a:t>de los procesos </a:t>
            </a:r>
            <a:r>
              <a:rPr lang="es-CL" sz="2800" dirty="0" smtClean="0"/>
              <a:t>por los que ha pasado el requerimientos hasta convertirse en un producto.</a:t>
            </a:r>
          </a:p>
          <a:p>
            <a:pPr algn="just"/>
            <a:r>
              <a:rPr lang="es-CL" sz="2800" dirty="0" smtClean="0"/>
              <a:t>Permite</a:t>
            </a:r>
          </a:p>
          <a:p>
            <a:pPr lvl="1" algn="just"/>
            <a:r>
              <a:rPr lang="es-CL" sz="2400" dirty="0" smtClean="0"/>
              <a:t>Contar </a:t>
            </a:r>
            <a:r>
              <a:rPr lang="es-CL" sz="2400" dirty="0"/>
              <a:t>con la información completa </a:t>
            </a:r>
            <a:r>
              <a:rPr lang="es-CL" sz="2400" dirty="0" smtClean="0"/>
              <a:t>de todas las etapas del </a:t>
            </a:r>
            <a:r>
              <a:rPr lang="es-CL" sz="2400" dirty="0"/>
              <a:t>ciclo de vida del </a:t>
            </a:r>
            <a:r>
              <a:rPr lang="es-CL" sz="2400" dirty="0" smtClean="0"/>
              <a:t>software.</a:t>
            </a:r>
          </a:p>
          <a:p>
            <a:pPr lvl="1" algn="just"/>
            <a:r>
              <a:rPr lang="es-CL" sz="2400" dirty="0" smtClean="0"/>
              <a:t>Verificar y medir el cumplimiento de los requerimientos en cada etapa.</a:t>
            </a:r>
          </a:p>
          <a:p>
            <a:pPr algn="just"/>
            <a:endParaRPr lang="es-CL" sz="2800" dirty="0"/>
          </a:p>
        </p:txBody>
      </p:sp>
      <p:sp>
        <p:nvSpPr>
          <p:cNvPr id="3" name="CuadroTexto 2"/>
          <p:cNvSpPr txBox="1"/>
          <p:nvPr/>
        </p:nvSpPr>
        <p:spPr>
          <a:xfrm>
            <a:off x="5167586" y="543034"/>
            <a:ext cx="3249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200" b="1" dirty="0" smtClean="0">
                <a:solidFill>
                  <a:srgbClr val="FFFFFF"/>
                </a:solidFill>
              </a:rPr>
              <a:t>Trazabilidad</a:t>
            </a:r>
            <a:endParaRPr lang="es-ES_tradnl" sz="3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949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873904" y="2829580"/>
            <a:ext cx="32076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chemeClr val="bg1"/>
                </a:solidFill>
                <a:latin typeface="Candara"/>
                <a:cs typeface="Candara"/>
              </a:rPr>
              <a:t>Objetivos</a:t>
            </a:r>
            <a:endParaRPr lang="es-ES_tradnl" sz="2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Marcador de contenido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3688511"/>
              </p:ext>
            </p:extLst>
          </p:nvPr>
        </p:nvGraphicFramePr>
        <p:xfrm>
          <a:off x="457200" y="1600200"/>
          <a:ext cx="5383161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uadroTexto 3"/>
          <p:cNvSpPr txBox="1"/>
          <p:nvPr/>
        </p:nvSpPr>
        <p:spPr>
          <a:xfrm>
            <a:off x="5167586" y="543034"/>
            <a:ext cx="3249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200" b="1" dirty="0" smtClean="0">
                <a:solidFill>
                  <a:srgbClr val="FFFFFF"/>
                </a:solidFill>
              </a:rPr>
              <a:t>Trazabilidad</a:t>
            </a:r>
            <a:endParaRPr lang="es-ES_tradnl" sz="3200" b="1" dirty="0">
              <a:solidFill>
                <a:srgbClr val="FFFFFF"/>
              </a:solidFill>
            </a:endParaRPr>
          </a:p>
        </p:txBody>
      </p:sp>
      <p:sp>
        <p:nvSpPr>
          <p:cNvPr id="5" name="Rectángulo redondeado 4"/>
          <p:cNvSpPr/>
          <p:nvPr/>
        </p:nvSpPr>
        <p:spPr>
          <a:xfrm>
            <a:off x="5840361" y="2033486"/>
            <a:ext cx="3083887" cy="4122173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s-CL" dirty="0" smtClean="0"/>
              <a:t>En cada etapa del desarrollo de Software los requerimientos se van depurando y transformando en:</a:t>
            </a:r>
          </a:p>
          <a:p>
            <a:pPr marL="285750" indent="-285750" algn="just">
              <a:buFontTx/>
              <a:buChar char="-"/>
            </a:pPr>
            <a:r>
              <a:rPr lang="es-CL" dirty="0" smtClean="0"/>
              <a:t>Funcionalidad</a:t>
            </a:r>
            <a:endParaRPr lang="es-CL" dirty="0" smtClean="0"/>
          </a:p>
          <a:p>
            <a:pPr marL="285750" indent="-285750" algn="just">
              <a:buFontTx/>
              <a:buChar char="-"/>
            </a:pPr>
            <a:r>
              <a:rPr lang="es-CL" dirty="0" smtClean="0"/>
              <a:t>Casos </a:t>
            </a:r>
            <a:r>
              <a:rPr lang="es-CL" dirty="0"/>
              <a:t>de </a:t>
            </a:r>
            <a:r>
              <a:rPr lang="es-CL" dirty="0" smtClean="0"/>
              <a:t>uso</a:t>
            </a:r>
          </a:p>
          <a:p>
            <a:pPr marL="285750" indent="-285750" algn="just">
              <a:buFontTx/>
              <a:buChar char="-"/>
            </a:pPr>
            <a:r>
              <a:rPr lang="es-CL" dirty="0" smtClean="0"/>
              <a:t>Diseños </a:t>
            </a:r>
            <a:r>
              <a:rPr lang="es-CL" dirty="0"/>
              <a:t>de interfaz</a:t>
            </a:r>
          </a:p>
          <a:p>
            <a:pPr marL="285750" indent="-285750" algn="just">
              <a:buFontTx/>
              <a:buChar char="-"/>
            </a:pPr>
            <a:r>
              <a:rPr lang="es-CL" dirty="0"/>
              <a:t>Diseño de arquitectura</a:t>
            </a:r>
          </a:p>
          <a:p>
            <a:pPr marL="285750" indent="-285750" algn="just">
              <a:buFontTx/>
              <a:buChar char="-"/>
            </a:pPr>
            <a:r>
              <a:rPr lang="es-CL" dirty="0"/>
              <a:t>Componentes de SW</a:t>
            </a:r>
          </a:p>
          <a:p>
            <a:pPr marL="285750" indent="-285750" algn="just">
              <a:buFontTx/>
              <a:buChar char="-"/>
            </a:pPr>
            <a:r>
              <a:rPr lang="es-CL" dirty="0" smtClean="0"/>
              <a:t>Casos </a:t>
            </a:r>
            <a:r>
              <a:rPr lang="es-CL" dirty="0"/>
              <a:t>de </a:t>
            </a:r>
            <a:r>
              <a:rPr lang="es-CL" dirty="0" smtClean="0"/>
              <a:t>prueba</a:t>
            </a:r>
          </a:p>
          <a:p>
            <a:pPr marL="285750" indent="-285750" algn="just">
              <a:buFontTx/>
              <a:buChar char="-"/>
            </a:pPr>
            <a:r>
              <a:rPr lang="es-CL" dirty="0" smtClean="0"/>
              <a:t>Software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831293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uadroTexto 22"/>
          <p:cNvSpPr txBox="1"/>
          <p:nvPr/>
        </p:nvSpPr>
        <p:spPr>
          <a:xfrm>
            <a:off x="2182761" y="557782"/>
            <a:ext cx="62342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200" b="1" dirty="0" smtClean="0">
                <a:solidFill>
                  <a:srgbClr val="FFFFFF"/>
                </a:solidFill>
              </a:rPr>
              <a:t>Trazabilidad en los casos de prueba</a:t>
            </a:r>
            <a:endParaRPr lang="es-ES_tradnl" sz="3200" b="1" dirty="0">
              <a:solidFill>
                <a:srgbClr val="FFFFFF"/>
              </a:solidFill>
            </a:endParaRPr>
          </a:p>
        </p:txBody>
      </p:sp>
      <p:grpSp>
        <p:nvGrpSpPr>
          <p:cNvPr id="27" name="Grupo 26"/>
          <p:cNvGrpSpPr/>
          <p:nvPr/>
        </p:nvGrpSpPr>
        <p:grpSpPr>
          <a:xfrm>
            <a:off x="362058" y="1308879"/>
            <a:ext cx="8486974" cy="4897614"/>
            <a:chOff x="96588" y="1338375"/>
            <a:chExt cx="8486974" cy="4897614"/>
          </a:xfrm>
        </p:grpSpPr>
        <p:pic>
          <p:nvPicPr>
            <p:cNvPr id="28" name="Picture 2" descr="text,plain,file,document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0294" y="1841278"/>
              <a:ext cx="1300593" cy="13005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12" descr="excel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27145" y="3748864"/>
              <a:ext cx="1219200" cy="12192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application,ms,excel,spreadsheet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37048" y="3256059"/>
              <a:ext cx="1219200" cy="12192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Flecha izquierda y derecha 30"/>
            <p:cNvSpPr/>
            <p:nvPr/>
          </p:nvSpPr>
          <p:spPr>
            <a:xfrm rot="2217475">
              <a:off x="1926493" y="2698582"/>
              <a:ext cx="1044913" cy="230128"/>
            </a:xfrm>
            <a:prstGeom prst="left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32" name="Rectángulo 31"/>
            <p:cNvSpPr/>
            <p:nvPr/>
          </p:nvSpPr>
          <p:spPr>
            <a:xfrm>
              <a:off x="96588" y="1338375"/>
              <a:ext cx="2853096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s-ES_tradnl" sz="1600" i="1" dirty="0"/>
                <a:t>Los casos de prueba </a:t>
              </a:r>
              <a:r>
                <a:rPr lang="es-ES_tradnl" sz="1600" i="1" dirty="0" smtClean="0"/>
                <a:t>contienen todos las funcionalidades</a:t>
              </a:r>
              <a:endParaRPr lang="es-CL" sz="1600" i="1" dirty="0"/>
            </a:p>
          </p:txBody>
        </p:sp>
        <p:pic>
          <p:nvPicPr>
            <p:cNvPr id="33" name="Picture 6" descr="Resultado de imagen para abreviaciones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60437" y="1544825"/>
              <a:ext cx="2242904" cy="16821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4" name="Rectángulo 33"/>
            <p:cNvSpPr/>
            <p:nvPr/>
          </p:nvSpPr>
          <p:spPr>
            <a:xfrm>
              <a:off x="5963788" y="3232190"/>
              <a:ext cx="2619774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s-ES_tradnl" sz="1600" i="1" dirty="0" smtClean="0"/>
                <a:t>Se mantienen las mismas abreviaciones.</a:t>
              </a:r>
              <a:endParaRPr lang="es-CL" sz="1600" i="1" dirty="0"/>
            </a:p>
          </p:txBody>
        </p:sp>
        <p:pic>
          <p:nvPicPr>
            <p:cNvPr id="35" name="Picture 8" descr="Imagen relacionada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6670" y="4156212"/>
              <a:ext cx="1335445" cy="13354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10" descr="Imagen relacionada"/>
            <p:cNvPicPr>
              <a:picLocks noChangeAspect="1" noChangeArrowheads="1"/>
            </p:cNvPicPr>
            <p:nvPr/>
          </p:nvPicPr>
          <p:blipFill>
            <a:blip r:embed="rId9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41979" y="4321993"/>
              <a:ext cx="1918869" cy="15513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Flecha izquierda y derecha 36"/>
            <p:cNvSpPr/>
            <p:nvPr/>
          </p:nvSpPr>
          <p:spPr>
            <a:xfrm rot="2445411">
              <a:off x="4812162" y="4450829"/>
              <a:ext cx="1044913" cy="230128"/>
            </a:xfrm>
            <a:prstGeom prst="left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38" name="Flecha izquierda y derecha 37"/>
            <p:cNvSpPr/>
            <p:nvPr/>
          </p:nvSpPr>
          <p:spPr>
            <a:xfrm rot="20077398">
              <a:off x="1998960" y="4243400"/>
              <a:ext cx="1044913" cy="230128"/>
            </a:xfrm>
            <a:prstGeom prst="left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39" name="Flecha izquierda y derecha 38"/>
            <p:cNvSpPr/>
            <p:nvPr/>
          </p:nvSpPr>
          <p:spPr>
            <a:xfrm rot="19505633">
              <a:off x="5025927" y="2729129"/>
              <a:ext cx="1044913" cy="230128"/>
            </a:xfrm>
            <a:prstGeom prst="left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40" name="Rectángulo 39"/>
            <p:cNvSpPr/>
            <p:nvPr/>
          </p:nvSpPr>
          <p:spPr>
            <a:xfrm>
              <a:off x="5223524" y="5897435"/>
              <a:ext cx="307981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ES_tradnl" sz="1600" i="1" dirty="0"/>
                <a:t>Los documentos no se contradicen.</a:t>
              </a:r>
              <a:endParaRPr lang="es-CL" sz="1600" i="1" dirty="0"/>
            </a:p>
          </p:txBody>
        </p:sp>
        <p:sp>
          <p:nvSpPr>
            <p:cNvPr id="41" name="Rectángulo 40"/>
            <p:cNvSpPr/>
            <p:nvPr/>
          </p:nvSpPr>
          <p:spPr>
            <a:xfrm>
              <a:off x="244071" y="5536718"/>
              <a:ext cx="258762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s-ES_tradnl" sz="1600" i="1" dirty="0"/>
                <a:t>Todos los componentes del </a:t>
              </a:r>
              <a:r>
                <a:rPr lang="es-ES_tradnl" sz="1600" i="1" dirty="0" smtClean="0"/>
                <a:t>software fueron probados</a:t>
              </a:r>
              <a:endParaRPr lang="es-CL" sz="1600" i="1" dirty="0"/>
            </a:p>
          </p:txBody>
        </p:sp>
        <p:sp>
          <p:nvSpPr>
            <p:cNvPr id="42" name="Rectángulo 41"/>
            <p:cNvSpPr/>
            <p:nvPr/>
          </p:nvSpPr>
          <p:spPr>
            <a:xfrm>
              <a:off x="2797718" y="2367634"/>
              <a:ext cx="231549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s-CL" sz="1600" i="1" dirty="0" smtClean="0"/>
                <a:t>Todos los </a:t>
              </a:r>
              <a:r>
                <a:rPr lang="es-CL" sz="1600" i="1" dirty="0"/>
                <a:t>defectos detectados están </a:t>
              </a:r>
              <a:r>
                <a:rPr lang="es-CL" sz="1600" i="1" dirty="0" smtClean="0"/>
                <a:t>en </a:t>
              </a:r>
              <a:r>
                <a:rPr lang="es-CL" sz="1600" i="1" dirty="0"/>
                <a:t>el reporte de defectos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086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3760839" y="543034"/>
            <a:ext cx="46561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200" b="1" dirty="0" smtClean="0">
                <a:solidFill>
                  <a:srgbClr val="FFFFFF"/>
                </a:solidFill>
              </a:rPr>
              <a:t>Matriz de Trazabilidad</a:t>
            </a:r>
            <a:endParaRPr lang="es-ES_tradnl" sz="3200" b="1" dirty="0">
              <a:solidFill>
                <a:srgbClr val="FFFFFF"/>
              </a:solidFill>
            </a:endParaRPr>
          </a:p>
        </p:txBody>
      </p:sp>
      <p:graphicFrame>
        <p:nvGraphicFramePr>
          <p:cNvPr id="4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7184842"/>
              </p:ext>
            </p:extLst>
          </p:nvPr>
        </p:nvGraphicFramePr>
        <p:xfrm>
          <a:off x="781666" y="1608186"/>
          <a:ext cx="7890382" cy="4162425"/>
        </p:xfrm>
        <a:graphic>
          <a:graphicData uri="http://schemas.openxmlformats.org/drawingml/2006/table">
            <a:tbl>
              <a:tblPr>
                <a:tableStyleId>{5DA37D80-6434-44D0-A028-1B22A696006F}</a:tableStyleId>
              </a:tblPr>
              <a:tblGrid>
                <a:gridCol w="4307726"/>
                <a:gridCol w="447832"/>
                <a:gridCol w="447832"/>
                <a:gridCol w="447832"/>
                <a:gridCol w="447832"/>
                <a:gridCol w="447832"/>
                <a:gridCol w="447832"/>
                <a:gridCol w="447832"/>
                <a:gridCol w="447832"/>
              </a:tblGrid>
              <a:tr h="2895600">
                <a:tc>
                  <a:txBody>
                    <a:bodyPr/>
                    <a:lstStyle/>
                    <a:p>
                      <a:pPr algn="ctr" fontAlgn="ctr"/>
                      <a:endParaRPr lang="es-CL" sz="1600" u="none" strike="noStrike" dirty="0" smtClean="0">
                        <a:solidFill>
                          <a:srgbClr val="3E1716"/>
                        </a:solidFill>
                        <a:effectLst/>
                      </a:endParaRPr>
                    </a:p>
                    <a:p>
                      <a:pPr algn="ctr" fontAlgn="ctr"/>
                      <a:endParaRPr lang="es-CL" sz="1600" u="none" strike="noStrike" dirty="0" smtClean="0">
                        <a:solidFill>
                          <a:srgbClr val="3E1716"/>
                        </a:solidFill>
                        <a:effectLst/>
                      </a:endParaRPr>
                    </a:p>
                    <a:p>
                      <a:pPr algn="ctr" fontAlgn="ctr"/>
                      <a:endParaRPr lang="es-CL" sz="1600" u="none" strike="noStrike" dirty="0" smtClean="0">
                        <a:solidFill>
                          <a:srgbClr val="3E1716"/>
                        </a:solidFill>
                        <a:effectLst/>
                      </a:endParaRPr>
                    </a:p>
                    <a:p>
                      <a:pPr algn="ctr" fontAlgn="ctr"/>
                      <a:endParaRPr lang="es-CL" sz="1600" u="none" strike="noStrike" dirty="0" smtClean="0">
                        <a:solidFill>
                          <a:srgbClr val="3E1716"/>
                        </a:solidFill>
                        <a:effectLst/>
                      </a:endParaRPr>
                    </a:p>
                    <a:p>
                      <a:pPr algn="ctr" fontAlgn="ctr"/>
                      <a:endParaRPr lang="es-CL" sz="1600" u="none" strike="noStrike" dirty="0" smtClean="0">
                        <a:solidFill>
                          <a:srgbClr val="3E1716"/>
                        </a:solidFill>
                        <a:effectLst/>
                      </a:endParaRPr>
                    </a:p>
                    <a:p>
                      <a:pPr algn="ctr" fontAlgn="ctr"/>
                      <a:endParaRPr lang="es-CL" sz="1600" u="none" strike="noStrike" dirty="0" smtClean="0">
                        <a:solidFill>
                          <a:srgbClr val="3E1716"/>
                        </a:solidFill>
                        <a:effectLst/>
                      </a:endParaRPr>
                    </a:p>
                    <a:p>
                      <a:pPr algn="ctr" fontAlgn="ctr"/>
                      <a:endParaRPr lang="es-CL" sz="1600" u="none" strike="noStrike" dirty="0" smtClean="0">
                        <a:solidFill>
                          <a:srgbClr val="3E1716"/>
                        </a:solidFill>
                        <a:effectLst/>
                      </a:endParaRPr>
                    </a:p>
                    <a:p>
                      <a:pPr algn="ctr" fontAlgn="ctr"/>
                      <a:endParaRPr lang="es-CL" sz="1600" u="none" strike="noStrike" dirty="0" smtClean="0">
                        <a:solidFill>
                          <a:srgbClr val="3E1716"/>
                        </a:solidFill>
                        <a:effectLst/>
                      </a:endParaRPr>
                    </a:p>
                    <a:p>
                      <a:pPr algn="ctr" fontAlgn="ctr"/>
                      <a:endParaRPr lang="es-CL" sz="1600" u="none" strike="noStrike" dirty="0" smtClean="0">
                        <a:solidFill>
                          <a:srgbClr val="3E1716"/>
                        </a:solidFill>
                        <a:effectLst/>
                      </a:endParaRPr>
                    </a:p>
                    <a:p>
                      <a:pPr algn="ctr" fontAlgn="ctr"/>
                      <a:r>
                        <a:rPr lang="es-CL" sz="1800" b="1" u="none" strike="noStrike" dirty="0" smtClean="0">
                          <a:solidFill>
                            <a:srgbClr val="3E1716"/>
                          </a:solidFill>
                          <a:effectLst/>
                        </a:rPr>
                        <a:t>Funcionalidad </a:t>
                      </a:r>
                      <a:r>
                        <a:rPr lang="es-CL" sz="1800" b="1" u="none" strike="noStrike" dirty="0">
                          <a:solidFill>
                            <a:srgbClr val="3E1716"/>
                          </a:solidFill>
                          <a:effectLst/>
                        </a:rPr>
                        <a:t>/ Casos de </a:t>
                      </a:r>
                      <a:r>
                        <a:rPr lang="es-CL" sz="1800" b="1" u="none" strike="noStrike" dirty="0" smtClean="0">
                          <a:solidFill>
                            <a:srgbClr val="3E1716"/>
                          </a:solidFill>
                          <a:effectLst/>
                        </a:rPr>
                        <a:t>Prueba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 dirty="0">
                          <a:solidFill>
                            <a:srgbClr val="3E1716"/>
                          </a:solidFill>
                          <a:effectLst/>
                        </a:rPr>
                        <a:t>CP1: ingreso al mantenedor.</a:t>
                      </a:r>
                      <a:endParaRPr lang="es-CL" sz="1600" b="1" i="1" u="none" strike="noStrike" dirty="0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vert="vert27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 dirty="0">
                          <a:solidFill>
                            <a:srgbClr val="3E1716"/>
                          </a:solidFill>
                          <a:effectLst/>
                        </a:rPr>
                        <a:t>CP2: registrar usuario en base de dato.</a:t>
                      </a:r>
                      <a:endParaRPr lang="es-CL" sz="1600" b="1" i="1" u="none" strike="noStrike" dirty="0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vert="vert27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CP3: No ingresar usuario duplicado a BDD.</a:t>
                      </a:r>
                      <a:endParaRPr lang="es-CL" sz="1600" b="1" i="1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vert="vert27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CP4: Eliminar usuario en base de dato.</a:t>
                      </a:r>
                      <a:endParaRPr lang="es-CL" sz="1600" b="1" i="1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vert="vert27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CP5: Preguntar antes de eliminar usuario de BDD.</a:t>
                      </a:r>
                      <a:endParaRPr lang="es-CL" sz="1600" b="1" i="1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vert="vert27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 dirty="0">
                          <a:solidFill>
                            <a:srgbClr val="3E1716"/>
                          </a:solidFill>
                          <a:effectLst/>
                        </a:rPr>
                        <a:t>CP6: Buscar usuario creado.</a:t>
                      </a:r>
                      <a:endParaRPr lang="es-CL" sz="1600" b="1" i="1" u="none" strike="noStrike" dirty="0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vert="vert27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 dirty="0">
                          <a:solidFill>
                            <a:srgbClr val="3E1716"/>
                          </a:solidFill>
                          <a:effectLst/>
                        </a:rPr>
                        <a:t>CP7: </a:t>
                      </a:r>
                      <a:r>
                        <a:rPr lang="es-CL" sz="1600" u="none" strike="noStrike" dirty="0" smtClean="0">
                          <a:solidFill>
                            <a:srgbClr val="3E1716"/>
                          </a:solidFill>
                          <a:effectLst/>
                        </a:rPr>
                        <a:t>Actualizar datos </a:t>
                      </a:r>
                      <a:r>
                        <a:rPr lang="es-CL" sz="1600" u="none" strike="noStrike" dirty="0">
                          <a:solidFill>
                            <a:srgbClr val="3E1716"/>
                          </a:solidFill>
                          <a:effectLst/>
                        </a:rPr>
                        <a:t>de usuario en BDD.</a:t>
                      </a:r>
                      <a:endParaRPr lang="es-CL" sz="1600" b="1" i="1" u="none" strike="noStrike" dirty="0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vert="vert27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 dirty="0">
                          <a:solidFill>
                            <a:srgbClr val="3E1716"/>
                          </a:solidFill>
                          <a:effectLst/>
                        </a:rPr>
                        <a:t>CP8: Verificar Rut.</a:t>
                      </a:r>
                      <a:endParaRPr lang="es-CL" sz="1600" b="1" i="1" u="none" strike="noStrike" dirty="0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vert="vert270" anchor="ctr"/>
                </a:tc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Mantenedor</a:t>
                      </a:r>
                      <a:endParaRPr lang="es-CL" sz="1600" b="1" i="1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x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Crear usuario</a:t>
                      </a:r>
                      <a:endParaRPr lang="es-CL" sz="1600" b="1" i="1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1450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x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x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x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Eliminar usuario</a:t>
                      </a:r>
                      <a:endParaRPr lang="es-CL" sz="1600" b="1" i="1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1450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x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x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x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Modificar usuario</a:t>
                      </a:r>
                      <a:endParaRPr lang="es-CL" sz="1600" b="1" i="1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1450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x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x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x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Ver usuario</a:t>
                      </a:r>
                      <a:endParaRPr lang="es-CL" sz="1600" b="1" i="1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1450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 dirty="0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 dirty="0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x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1600" u="none" strike="noStrike" dirty="0">
                          <a:solidFill>
                            <a:srgbClr val="3E1716"/>
                          </a:solidFill>
                          <a:effectLst/>
                        </a:rPr>
                        <a:t> </a:t>
                      </a:r>
                      <a:endParaRPr lang="es-CL" sz="1600" b="0" i="0" u="none" strike="noStrike" dirty="0">
                        <a:solidFill>
                          <a:srgbClr val="3E171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  <p:sp>
        <p:nvSpPr>
          <p:cNvPr id="5" name="CuadroTexto 4"/>
          <p:cNvSpPr txBox="1"/>
          <p:nvPr/>
        </p:nvSpPr>
        <p:spPr>
          <a:xfrm>
            <a:off x="147484" y="1181784"/>
            <a:ext cx="4531876" cy="258532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CL" dirty="0" smtClean="0"/>
              <a:t>Es una herramienta que permite comparar dos elementos.</a:t>
            </a:r>
          </a:p>
          <a:p>
            <a:pPr algn="just"/>
            <a:r>
              <a:rPr lang="es-CL" dirty="0" smtClean="0"/>
              <a:t>En este ejemplo se hace un paralelo entre:</a:t>
            </a:r>
          </a:p>
          <a:p>
            <a:pPr marL="285750" indent="-285750" algn="just">
              <a:buFontTx/>
              <a:buChar char="-"/>
            </a:pPr>
            <a:r>
              <a:rPr lang="es-CL" dirty="0" smtClean="0"/>
              <a:t>Casos de prueba, columnas</a:t>
            </a:r>
          </a:p>
          <a:p>
            <a:pPr marL="285750" indent="-285750" algn="just">
              <a:buFontTx/>
              <a:buChar char="-"/>
            </a:pPr>
            <a:r>
              <a:rPr lang="es-CL" dirty="0" smtClean="0"/>
              <a:t>Funcionalidades del SW, filas</a:t>
            </a:r>
          </a:p>
          <a:p>
            <a:pPr marL="285750" indent="-285750" algn="just">
              <a:buFontTx/>
              <a:buChar char="-"/>
            </a:pPr>
            <a:r>
              <a:rPr lang="es-CL" dirty="0" smtClean="0"/>
              <a:t>Las </a:t>
            </a:r>
            <a:r>
              <a:rPr lang="es-CL" b="1" dirty="0" smtClean="0"/>
              <a:t>X</a:t>
            </a:r>
            <a:r>
              <a:rPr lang="es-CL" dirty="0" smtClean="0"/>
              <a:t> muestran el cruce entre ambas.</a:t>
            </a:r>
          </a:p>
          <a:p>
            <a:pPr algn="just"/>
            <a:r>
              <a:rPr lang="es-CL" dirty="0" smtClean="0"/>
              <a:t>Esto permite verificar si los casos de prueba contienen todas las funcionalidades definidas en el proyecto.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688173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7"/>
          <p:cNvSpPr/>
          <p:nvPr/>
        </p:nvSpPr>
        <p:spPr>
          <a:xfrm>
            <a:off x="873904" y="2829580"/>
            <a:ext cx="32076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600" b="1" dirty="0" smtClean="0">
                <a:solidFill>
                  <a:schemeClr val="bg1"/>
                </a:solidFill>
                <a:latin typeface="Candara"/>
                <a:cs typeface="Candara"/>
              </a:rPr>
              <a:t>Reflexión</a:t>
            </a:r>
            <a:endParaRPr lang="es-ES_tradnl" sz="36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  <p:extLst>
      <p:ext uri="{BB962C8B-B14F-4D97-AF65-F5344CB8AC3E}">
        <p14:creationId xmlns:p14="http://schemas.microsoft.com/office/powerpoint/2010/main" val="2295530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/>
          <p:cNvSpPr txBox="1"/>
          <p:nvPr/>
        </p:nvSpPr>
        <p:spPr>
          <a:xfrm>
            <a:off x="5167586" y="543034"/>
            <a:ext cx="3249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200" b="1" dirty="0" smtClean="0">
                <a:solidFill>
                  <a:srgbClr val="FFFFFF"/>
                </a:solidFill>
              </a:rPr>
              <a:t>Reflexión</a:t>
            </a:r>
            <a:endParaRPr lang="es-ES_tradnl" sz="3200" b="1" dirty="0">
              <a:solidFill>
                <a:srgbClr val="FFFFFF"/>
              </a:solidFill>
            </a:endParaRPr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CL" sz="2800" dirty="0" smtClean="0"/>
              <a:t>Recuerda que los casos de prueba son una guía para ejecutar las pruebas del software.</a:t>
            </a:r>
          </a:p>
          <a:p>
            <a:pPr algn="just"/>
            <a:r>
              <a:rPr lang="es-CL" sz="2800" dirty="0" smtClean="0"/>
              <a:t>Se pueden diseñar casos para pruebas funcionales, no funcionales y de estructura de código, esto va a depender del objetivo de la prueba.</a:t>
            </a:r>
          </a:p>
          <a:p>
            <a:pPr algn="just"/>
            <a:r>
              <a:rPr lang="es-CL" sz="2800" dirty="0" smtClean="0"/>
              <a:t>Se debe verificar si los casos de prueba diseñados contienen todas </a:t>
            </a:r>
            <a:r>
              <a:rPr lang="es-CL" sz="2800" smtClean="0"/>
              <a:t>las funcionalidades </a:t>
            </a:r>
            <a:r>
              <a:rPr lang="es-CL" sz="2800" dirty="0" smtClean="0"/>
              <a:t>del SW.</a:t>
            </a:r>
          </a:p>
          <a:p>
            <a:pPr marL="0" indent="0" algn="just">
              <a:buNone/>
            </a:pPr>
            <a:endParaRPr lang="es-CL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/>
          <p:cNvSpPr txBox="1"/>
          <p:nvPr/>
        </p:nvSpPr>
        <p:spPr>
          <a:xfrm>
            <a:off x="5167586" y="543034"/>
            <a:ext cx="3249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Objetivos</a:t>
            </a:r>
            <a:endParaRPr lang="es-ES_tradnl" sz="3200" dirty="0">
              <a:solidFill>
                <a:schemeClr val="bg1"/>
              </a:solidFill>
            </a:endParaRPr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 smtClean="0"/>
              <a:t>Aprender sobre</a:t>
            </a:r>
          </a:p>
          <a:p>
            <a:pPr lvl="1"/>
            <a:r>
              <a:rPr lang="es-CL" dirty="0" smtClean="0"/>
              <a:t>Casos de pruebas</a:t>
            </a:r>
          </a:p>
          <a:p>
            <a:pPr lvl="1"/>
            <a:r>
              <a:rPr lang="es-CL" dirty="0" smtClean="0"/>
              <a:t>Datos de pruebas</a:t>
            </a:r>
          </a:p>
          <a:p>
            <a:pPr lvl="1"/>
            <a:r>
              <a:rPr lang="es-CL" dirty="0" smtClean="0"/>
              <a:t>Ambiente de pruebas</a:t>
            </a:r>
          </a:p>
          <a:p>
            <a:pPr lvl="1"/>
            <a:r>
              <a:rPr lang="es-CL" dirty="0" smtClean="0"/>
              <a:t>Estrategias de pruebas funcionales</a:t>
            </a:r>
          </a:p>
          <a:p>
            <a:r>
              <a:rPr lang="es-CL" dirty="0" smtClean="0"/>
              <a:t>Diseñar</a:t>
            </a:r>
          </a:p>
          <a:p>
            <a:pPr lvl="1"/>
            <a:r>
              <a:rPr lang="es-CL" dirty="0" smtClean="0"/>
              <a:t>Casos de pruebas</a:t>
            </a:r>
            <a:endParaRPr lang="es-CL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7"/>
          <p:cNvSpPr/>
          <p:nvPr/>
        </p:nvSpPr>
        <p:spPr>
          <a:xfrm>
            <a:off x="873904" y="2829580"/>
            <a:ext cx="32076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chemeClr val="bg1"/>
                </a:solidFill>
                <a:latin typeface="Candara"/>
                <a:cs typeface="Candara"/>
              </a:rPr>
              <a:t>Casos de Prueba</a:t>
            </a:r>
            <a:endParaRPr lang="es-ES_tradnl" sz="2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AR" dirty="0" smtClean="0"/>
              <a:t>Es un conjunto de condiciones que se utilizan para determinar si una aplicación, un sistema software o una característica de éstos es parcial o completamente satisfactoria.</a:t>
            </a:r>
          </a:p>
          <a:p>
            <a:pPr>
              <a:buNone/>
            </a:pPr>
            <a:endParaRPr lang="es-AR" dirty="0"/>
          </a:p>
        </p:txBody>
      </p:sp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es-ES_tradnl" sz="2800" b="1" dirty="0" smtClean="0">
                <a:solidFill>
                  <a:schemeClr val="bg1"/>
                </a:solidFill>
              </a:rPr>
              <a:t>Caso de prueba</a:t>
            </a:r>
            <a:endParaRPr lang="es-AR" sz="2800" b="1" dirty="0">
              <a:solidFill>
                <a:schemeClr val="bg1"/>
              </a:solidFill>
            </a:endParaRPr>
          </a:p>
        </p:txBody>
      </p:sp>
      <p:pic>
        <p:nvPicPr>
          <p:cNvPr id="1026" name="Picture 2" descr="Imagen relacionada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3863181"/>
            <a:ext cx="3870515" cy="2026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7455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s-ES_tradnl" b="1" dirty="0" smtClean="0"/>
              <a:t>Caso de prueba:</a:t>
            </a:r>
            <a:endParaRPr lang="es-AR" b="1" dirty="0" smtClean="0"/>
          </a:p>
          <a:p>
            <a:pPr algn="just"/>
            <a:r>
              <a:rPr lang="es-AR" dirty="0" smtClean="0"/>
              <a:t>Descripción de lo que se va a probar.</a:t>
            </a:r>
          </a:p>
          <a:p>
            <a:pPr algn="just"/>
            <a:r>
              <a:rPr lang="es-AR" dirty="0" smtClean="0"/>
              <a:t>Es un proceso creativo.</a:t>
            </a:r>
          </a:p>
          <a:p>
            <a:pPr algn="just">
              <a:buNone/>
            </a:pPr>
            <a:r>
              <a:rPr lang="es-AR" b="1" dirty="0" smtClean="0"/>
              <a:t>Datos de prueba:</a:t>
            </a:r>
          </a:p>
          <a:p>
            <a:pPr algn="just"/>
            <a:r>
              <a:rPr lang="es-AR" dirty="0" smtClean="0"/>
              <a:t>Conjunto de datos necesario para ejecutar un caso de prueba.</a:t>
            </a:r>
          </a:p>
          <a:p>
            <a:pPr algn="just"/>
            <a:r>
              <a:rPr lang="es-ES_tradnl" dirty="0" smtClean="0"/>
              <a:t>Se detectan, no se crean.</a:t>
            </a:r>
            <a:endParaRPr lang="es-AR" dirty="0"/>
          </a:p>
        </p:txBody>
      </p:sp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es-ES_tradnl" sz="2800" b="1" dirty="0" smtClean="0">
                <a:solidFill>
                  <a:schemeClr val="bg1"/>
                </a:solidFill>
              </a:rPr>
              <a:t>Casos de Prueba y Datos de Prueba</a:t>
            </a:r>
            <a:endParaRPr lang="es-AR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6804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s-ES_tradnl" dirty="0" smtClean="0"/>
              <a:t>Son casos generales que abarcan características que deben cumplir todos los SW como por ejemplo:</a:t>
            </a:r>
          </a:p>
          <a:p>
            <a:pPr lvl="1" algn="just"/>
            <a:r>
              <a:rPr lang="es-ES_tradnl" sz="2400" dirty="0" smtClean="0"/>
              <a:t>Despliegue correcto de imágenes</a:t>
            </a:r>
          </a:p>
          <a:p>
            <a:pPr lvl="1" algn="just"/>
            <a:r>
              <a:rPr lang="es-ES_tradnl" sz="2400" dirty="0" smtClean="0"/>
              <a:t>Botones acorde con su funcionalidad</a:t>
            </a:r>
          </a:p>
          <a:p>
            <a:pPr lvl="1" algn="just"/>
            <a:r>
              <a:rPr lang="es-ES_tradnl" sz="2400" dirty="0" smtClean="0"/>
              <a:t>Revisión de ortografía</a:t>
            </a:r>
          </a:p>
          <a:p>
            <a:pPr lvl="1" algn="just"/>
            <a:r>
              <a:rPr lang="es-ES_tradnl" sz="2400" dirty="0" smtClean="0"/>
              <a:t>Formato de datos</a:t>
            </a:r>
          </a:p>
          <a:p>
            <a:pPr lvl="1" algn="just"/>
            <a:r>
              <a:rPr lang="es-ES_tradnl" sz="2400" dirty="0" smtClean="0"/>
              <a:t>Revisión de cantidad de caracteres que acepta un campo</a:t>
            </a:r>
          </a:p>
          <a:p>
            <a:pPr lvl="1" algn="just"/>
            <a:r>
              <a:rPr lang="es-ES_tradnl" sz="2400" dirty="0" smtClean="0"/>
              <a:t>Redacción</a:t>
            </a:r>
          </a:p>
          <a:p>
            <a:pPr lvl="1"/>
            <a:r>
              <a:rPr lang="es-ES_tradnl" sz="2400" dirty="0" smtClean="0"/>
              <a:t>Campos en blanco, etc.</a:t>
            </a:r>
            <a:endParaRPr lang="es-AR" sz="2400" dirty="0"/>
          </a:p>
        </p:txBody>
      </p:sp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es-AR" sz="2800" b="1" dirty="0" smtClean="0">
                <a:solidFill>
                  <a:schemeClr val="bg1"/>
                </a:solidFill>
              </a:rPr>
              <a:t>Casos de Pruebas Estándar</a:t>
            </a:r>
            <a:endParaRPr lang="es-AR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664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Marcador de contenido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7473607"/>
              </p:ext>
            </p:extLst>
          </p:nvPr>
        </p:nvGraphicFramePr>
        <p:xfrm>
          <a:off x="600500" y="1417638"/>
          <a:ext cx="8065828" cy="5240334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1380700"/>
                <a:gridCol w="6685128"/>
              </a:tblGrid>
              <a:tr h="466890">
                <a:tc>
                  <a:txBody>
                    <a:bodyPr/>
                    <a:lstStyle/>
                    <a:p>
                      <a:pPr algn="l" fontAlgn="b"/>
                      <a:r>
                        <a:rPr lang="es-CL" sz="2000" b="1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ID del caso</a:t>
                      </a:r>
                      <a:endParaRPr lang="es-CL" sz="2000" b="1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Se debe establecer un identificador para cada prueba. Por tanto, no pueden repetirse.</a:t>
                      </a:r>
                      <a:endParaRPr lang="es-CL" sz="16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 anchor="b"/>
                </a:tc>
              </a:tr>
              <a:tr h="106031">
                <a:tc rowSpan="6">
                  <a:txBody>
                    <a:bodyPr/>
                    <a:lstStyle/>
                    <a:p>
                      <a:pPr algn="l" fontAlgn="b"/>
                      <a:r>
                        <a:rPr lang="es-CL" sz="2000" b="1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Descripción </a:t>
                      </a:r>
                      <a:endParaRPr lang="es-CL" sz="2000" b="1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De la prueba a realizar</a:t>
                      </a:r>
                      <a:endParaRPr lang="es-CL" sz="16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 anchor="b"/>
                </a:tc>
              </a:tr>
              <a:tr h="157583">
                <a:tc vMerge="1">
                  <a:txBody>
                    <a:bodyPr/>
                    <a:lstStyle/>
                    <a:p>
                      <a:pPr algn="l" fontAlgn="b"/>
                      <a:endParaRPr lang="es-CL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Debe ser clara, breve, simple.</a:t>
                      </a:r>
                      <a:endParaRPr lang="es-CL" sz="16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 anchor="b"/>
                </a:tc>
              </a:tr>
              <a:tr h="540991">
                <a:tc vMerge="1">
                  <a:txBody>
                    <a:bodyPr/>
                    <a:lstStyle/>
                    <a:p>
                      <a:pPr algn="l" fontAlgn="b"/>
                      <a:endParaRPr lang="es-CL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Se debe estructurar la descripción de manera que resulte claro qué se desea probar (y en lo posible en qué contexto se debe producir).</a:t>
                      </a:r>
                      <a:endParaRPr lang="es-CL" sz="16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 anchor="b"/>
                </a:tc>
              </a:tr>
              <a:tr h="260685">
                <a:tc vMerge="1">
                  <a:txBody>
                    <a:bodyPr/>
                    <a:lstStyle/>
                    <a:p>
                      <a:pPr algn="l" fontAlgn="b"/>
                      <a:endParaRPr lang="es-CL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Debe ser un buen resumen de la prueba a realizar. </a:t>
                      </a:r>
                      <a:endParaRPr lang="es-CL" sz="16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 anchor="b"/>
                </a:tc>
              </a:tr>
              <a:tr h="285225">
                <a:tc vMerge="1">
                  <a:txBody>
                    <a:bodyPr/>
                    <a:lstStyle/>
                    <a:p>
                      <a:pPr algn="l" fontAlgn="b"/>
                      <a:endParaRPr lang="es-CL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No debería ser necesario </a:t>
                      </a:r>
                      <a:r>
                        <a:rPr lang="es-CL" sz="1600" u="none" strike="noStrike" dirty="0" smtClean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mucho</a:t>
                      </a:r>
                      <a:r>
                        <a:rPr lang="es-CL" sz="1600" u="none" strike="noStrike" baseline="0" dirty="0" smtClean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s-CL" sz="1600" u="none" strike="noStrike" dirty="0" smtClean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detalle </a:t>
                      </a:r>
                      <a:r>
                        <a:rPr lang="es-CL" sz="16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para entenderlo a alto nivel.</a:t>
                      </a:r>
                      <a:endParaRPr lang="es-CL" sz="16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 anchor="b"/>
                </a:tc>
              </a:tr>
              <a:tr h="106031">
                <a:tc vMerge="1">
                  <a:txBody>
                    <a:bodyPr/>
                    <a:lstStyle/>
                    <a:p>
                      <a:pPr algn="l" fontAlgn="b"/>
                      <a:endParaRPr lang="es-CL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No debe repetirse</a:t>
                      </a:r>
                      <a:endParaRPr lang="es-CL" sz="16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 anchor="b"/>
                </a:tc>
              </a:tr>
              <a:tr h="258198">
                <a:tc rowSpan="2">
                  <a:txBody>
                    <a:bodyPr/>
                    <a:lstStyle/>
                    <a:p>
                      <a:pPr algn="l" fontAlgn="b"/>
                      <a:r>
                        <a:rPr lang="es-CL" sz="2000" b="1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Datos</a:t>
                      </a:r>
                      <a:endParaRPr lang="es-CL" sz="2000" b="1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Se debe especificar los datos que permiten ejecutar la prueba. </a:t>
                      </a:r>
                      <a:endParaRPr lang="es-CL" sz="16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 anchor="b"/>
                </a:tc>
              </a:tr>
              <a:tr h="209134">
                <a:tc vMerge="1">
                  <a:txBody>
                    <a:bodyPr/>
                    <a:lstStyle/>
                    <a:p>
                      <a:pPr algn="l" fontAlgn="b"/>
                      <a:endParaRPr lang="es-CL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No todas las pruebas tienen datos asociados.</a:t>
                      </a:r>
                      <a:endParaRPr lang="es-CL" sz="16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 anchor="b"/>
                </a:tc>
              </a:tr>
              <a:tr h="312236">
                <a:tc rowSpan="5">
                  <a:txBody>
                    <a:bodyPr/>
                    <a:lstStyle/>
                    <a:p>
                      <a:pPr algn="l" fontAlgn="b"/>
                      <a:r>
                        <a:rPr lang="es-CL" sz="2000" b="1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Resultado esperado</a:t>
                      </a:r>
                      <a:endParaRPr lang="es-CL" sz="2000" b="1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Es la consecuencia esperada de la ejecución del caso. </a:t>
                      </a:r>
                      <a:endParaRPr lang="es-CL" sz="16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 anchor="b"/>
                </a:tc>
              </a:tr>
              <a:tr h="209134">
                <a:tc vMerge="1">
                  <a:txBody>
                    <a:bodyPr/>
                    <a:lstStyle/>
                    <a:p>
                      <a:pPr algn="l" fontAlgn="b"/>
                      <a:endParaRPr lang="es-CL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Es el efecto esperado de la ejecución del caso.</a:t>
                      </a:r>
                      <a:endParaRPr lang="es-CL" sz="16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 anchor="b"/>
                </a:tc>
              </a:tr>
              <a:tr h="518441">
                <a:tc vMerge="1">
                  <a:txBody>
                    <a:bodyPr/>
                    <a:lstStyle/>
                    <a:p>
                      <a:pPr algn="l" fontAlgn="b"/>
                      <a:endParaRPr lang="es-CL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Cualquier discrepancia entre el resultado obtenido y el esperado debe ser reportado como un defecto.</a:t>
                      </a:r>
                      <a:endParaRPr lang="es-CL" sz="16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 anchor="b"/>
                </a:tc>
              </a:tr>
              <a:tr h="312236">
                <a:tc vMerge="1">
                  <a:txBody>
                    <a:bodyPr/>
                    <a:lstStyle/>
                    <a:p>
                      <a:pPr algn="l" fontAlgn="b"/>
                      <a:endParaRPr lang="es-CL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El defecto se debe especificar con el mayor detalle posible.</a:t>
                      </a:r>
                      <a:endParaRPr lang="es-CL" sz="1600" b="0" i="0" u="none" strike="noStrike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 anchor="b"/>
                </a:tc>
              </a:tr>
              <a:tr h="415339">
                <a:tc vMerge="1">
                  <a:txBody>
                    <a:bodyPr/>
                    <a:lstStyle/>
                    <a:p>
                      <a:pPr algn="l" fontAlgn="b"/>
                      <a:endParaRPr lang="es-CL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Seguir probando ya que estas diferencias pueden generar uno o más errores.</a:t>
                      </a:r>
                      <a:endParaRPr lang="es-CL" sz="16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 anchor="b"/>
                </a:tc>
              </a:tr>
              <a:tr h="415339">
                <a:tc>
                  <a:txBody>
                    <a:bodyPr/>
                    <a:lstStyle/>
                    <a:p>
                      <a:pPr algn="l" fontAlgn="b"/>
                      <a:r>
                        <a:rPr lang="es-CL" sz="2000" b="1" i="0" u="none" strike="noStrike" dirty="0" smtClean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Resultado Obtenido</a:t>
                      </a:r>
                      <a:endParaRPr lang="es-CL" sz="2000" b="1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600" b="0" i="0" u="none" strike="noStrike" dirty="0" smtClean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Es el resultado que se obtiene</a:t>
                      </a:r>
                      <a:r>
                        <a:rPr lang="es-CL" sz="1600" b="0" i="0" u="none" strike="noStrike" baseline="0" dirty="0" smtClean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 después de ejecutar las pruebas, este puede ser exitoso, sin error, o defectuoso, con algún problema.</a:t>
                      </a:r>
                      <a:endParaRPr lang="es-CL" sz="1600" b="0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2929" marR="2929" marT="2929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" name="1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AR" sz="2800" b="1" dirty="0" smtClean="0">
                <a:solidFill>
                  <a:schemeClr val="bg1"/>
                </a:solidFill>
              </a:rPr>
              <a:t>Casos de prueba</a:t>
            </a:r>
            <a:endParaRPr lang="es-AR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0421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s-AR" sz="2400" dirty="0" smtClean="0"/>
              <a:t>La definición de casos es un proceso creativo. ¡Se debe pensar y analizar para definir!</a:t>
            </a:r>
          </a:p>
          <a:p>
            <a:pPr algn="just"/>
            <a:r>
              <a:rPr lang="es-ES_tradnl" sz="2400" dirty="0" smtClean="0"/>
              <a:t>Se debe identificar que estrategias y técnicas de pruebas se van a aplicar a cada caso.</a:t>
            </a:r>
            <a:endParaRPr lang="es-AR" sz="2400" dirty="0" smtClean="0"/>
          </a:p>
          <a:p>
            <a:pPr algn="just"/>
            <a:r>
              <a:rPr lang="es-AR" sz="2400" dirty="0" smtClean="0"/>
              <a:t>Un caso de prueba debe tener toda la información necesaria para poder ejecutar una prueba.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pPr algn="r"/>
            <a:r>
              <a:rPr lang="es-AR" sz="2800" b="1" dirty="0" smtClean="0">
                <a:solidFill>
                  <a:schemeClr val="bg1"/>
                </a:solidFill>
              </a:rPr>
              <a:t>Generales</a:t>
            </a:r>
            <a:endParaRPr lang="es-AR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8645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904</TotalTime>
  <Words>1333</Words>
  <Application>Microsoft Office PowerPoint</Application>
  <PresentationFormat>Presentación en pantalla (4:3)</PresentationFormat>
  <Paragraphs>228</Paragraphs>
  <Slides>24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30" baseType="lpstr">
      <vt:lpstr>Arial</vt:lpstr>
      <vt:lpstr>Calibri</vt:lpstr>
      <vt:lpstr>Candara</vt:lpstr>
      <vt:lpstr>Myriad Pro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Caso de prueba</vt:lpstr>
      <vt:lpstr>Casos de Prueba y Datos de Prueba</vt:lpstr>
      <vt:lpstr>Casos de Pruebas Estándar</vt:lpstr>
      <vt:lpstr>Presentación de PowerPoint</vt:lpstr>
      <vt:lpstr>Generales</vt:lpstr>
      <vt:lpstr>Generales</vt:lpstr>
      <vt:lpstr>Presentación de PowerPoint</vt:lpstr>
      <vt:lpstr> CASO de USO “Entrada Sistema”</vt:lpstr>
      <vt:lpstr>CASO de PRUEBA CP1  CASO de USO “Entrada Sistema”</vt:lpstr>
      <vt:lpstr>CASO de PRUEBA CP2  CASO de USO “Entrada Sistema”</vt:lpstr>
      <vt:lpstr>Presentación de PowerPoint</vt:lpstr>
      <vt:lpstr>Estrategias de pruebas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Macarena Trujillo V.</dc:creator>
  <cp:lastModifiedBy>Manuela Jimenez A.</cp:lastModifiedBy>
  <cp:revision>71</cp:revision>
  <dcterms:created xsi:type="dcterms:W3CDTF">2014-04-29T13:43:09Z</dcterms:created>
  <dcterms:modified xsi:type="dcterms:W3CDTF">2018-07-05T22:31:26Z</dcterms:modified>
</cp:coreProperties>
</file>

<file path=docProps/thumbnail.jpeg>
</file>